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63" r:id="rId2"/>
    <p:sldId id="264" r:id="rId3"/>
    <p:sldId id="277" r:id="rId4"/>
    <p:sldId id="265" r:id="rId5"/>
    <p:sldId id="268" r:id="rId6"/>
    <p:sldId id="272" r:id="rId7"/>
    <p:sldId id="273" r:id="rId8"/>
    <p:sldId id="271" r:id="rId9"/>
    <p:sldId id="282" r:id="rId10"/>
    <p:sldId id="283" r:id="rId11"/>
    <p:sldId id="276" r:id="rId12"/>
    <p:sldId id="258" r:id="rId13"/>
    <p:sldId id="278" r:id="rId14"/>
    <p:sldId id="281" r:id="rId15"/>
    <p:sldId id="279" r:id="rId16"/>
    <p:sldId id="280" r:id="rId17"/>
    <p:sldId id="274" r:id="rId18"/>
    <p:sldId id="269" r:id="rId19"/>
    <p:sldId id="267" r:id="rId20"/>
    <p:sldId id="270" r:id="rId21"/>
  </p:sldIdLst>
  <p:sldSz cx="12188825"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2" d="100"/>
          <a:sy n="82" d="100"/>
        </p:scale>
        <p:origin x="864" y="72"/>
      </p:cViewPr>
      <p:guideLst>
        <p:guide orient="horz" pos="2160"/>
        <p:guide pos="383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D4FD7A-048C-43B1-B774-7CF94D9C80E1}"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fr-FR"/>
        </a:p>
      </dgm:t>
    </dgm:pt>
    <dgm:pt modelId="{34E58DD7-634D-404E-884B-9EE8800AF718}">
      <dgm:prSet phldrT="[Texte]"/>
      <dgm:spPr/>
      <dgm:t>
        <a:bodyPr/>
        <a:lstStyle/>
        <a:p>
          <a:r>
            <a:rPr lang="fr-FR" dirty="0"/>
            <a:t>Président : Ludovic Lavie</a:t>
          </a:r>
        </a:p>
      </dgm:t>
    </dgm:pt>
    <dgm:pt modelId="{D7CC9B56-1E90-4D17-BBEC-D35E4B24AA2A}" type="parTrans" cxnId="{31B68CB2-30D5-4142-A5FE-1C25C90609CC}">
      <dgm:prSet/>
      <dgm:spPr/>
      <dgm:t>
        <a:bodyPr/>
        <a:lstStyle/>
        <a:p>
          <a:endParaRPr lang="fr-FR"/>
        </a:p>
      </dgm:t>
    </dgm:pt>
    <dgm:pt modelId="{24A92BA7-7640-4259-931F-F8C7F7A0D39F}" type="sibTrans" cxnId="{31B68CB2-30D5-4142-A5FE-1C25C90609CC}">
      <dgm:prSet/>
      <dgm:spPr/>
      <dgm:t>
        <a:bodyPr/>
        <a:lstStyle/>
        <a:p>
          <a:endParaRPr lang="fr-FR"/>
        </a:p>
      </dgm:t>
    </dgm:pt>
    <dgm:pt modelId="{2E924240-7033-4531-A6C8-E0C01E79EBC0}">
      <dgm:prSet phldrT="[Texte]"/>
      <dgm:spPr/>
      <dgm:t>
        <a:bodyPr/>
        <a:lstStyle/>
        <a:p>
          <a:r>
            <a:rPr lang="fr-FR" dirty="0"/>
            <a:t>Comité de Pilotage Pédagogique : Ludovic Lavie – Liliane Camblong Trille</a:t>
          </a:r>
        </a:p>
      </dgm:t>
    </dgm:pt>
    <dgm:pt modelId="{A045B8D4-A240-4799-9A5B-C037D2AABEAC}" type="parTrans" cxnId="{0E7228E0-FC25-4231-B8FB-D7FDE5DD1F00}">
      <dgm:prSet/>
      <dgm:spPr/>
      <dgm:t>
        <a:bodyPr/>
        <a:lstStyle/>
        <a:p>
          <a:endParaRPr lang="fr-FR"/>
        </a:p>
      </dgm:t>
    </dgm:pt>
    <dgm:pt modelId="{05FF519E-467E-4FB5-8F27-AFA43ECB9C21}" type="sibTrans" cxnId="{0E7228E0-FC25-4231-B8FB-D7FDE5DD1F00}">
      <dgm:prSet/>
      <dgm:spPr/>
      <dgm:t>
        <a:bodyPr/>
        <a:lstStyle/>
        <a:p>
          <a:endParaRPr lang="fr-FR"/>
        </a:p>
      </dgm:t>
    </dgm:pt>
    <dgm:pt modelId="{081262D0-2256-4C7B-80A7-21ED0781BB01}">
      <dgm:prSet phldrT="[Texte]"/>
      <dgm:spPr/>
      <dgm:t>
        <a:bodyPr/>
        <a:lstStyle/>
        <a:p>
          <a:r>
            <a:rPr lang="fr-FR" dirty="0"/>
            <a:t>Responsable Pédagogique : Ludovic Lavie</a:t>
          </a:r>
        </a:p>
      </dgm:t>
    </dgm:pt>
    <dgm:pt modelId="{6CF6D4EF-CAE3-4D31-BEDE-A0E86FF78004}" type="parTrans" cxnId="{38851B21-F053-4893-A05B-0FD01779696E}">
      <dgm:prSet/>
      <dgm:spPr/>
      <dgm:t>
        <a:bodyPr/>
        <a:lstStyle/>
        <a:p>
          <a:endParaRPr lang="fr-FR"/>
        </a:p>
      </dgm:t>
    </dgm:pt>
    <dgm:pt modelId="{C45528BE-E99D-47FA-AEE7-E76EA90B09C0}" type="sibTrans" cxnId="{38851B21-F053-4893-A05B-0FD01779696E}">
      <dgm:prSet/>
      <dgm:spPr/>
      <dgm:t>
        <a:bodyPr/>
        <a:lstStyle/>
        <a:p>
          <a:endParaRPr lang="fr-FR"/>
        </a:p>
      </dgm:t>
    </dgm:pt>
    <dgm:pt modelId="{F7BC3097-4CEF-4B46-84AF-F61A3428CCBD}">
      <dgm:prSet phldrT="[Texte]"/>
      <dgm:spPr/>
      <dgm:t>
        <a:bodyPr/>
        <a:lstStyle/>
        <a:p>
          <a:r>
            <a:rPr lang="fr-FR" dirty="0"/>
            <a:t>Responsable administratif et référent handicap : Ludovic Lavie</a:t>
          </a:r>
        </a:p>
      </dgm:t>
    </dgm:pt>
    <dgm:pt modelId="{64D2FA44-4E34-4D87-9DDB-8D05B6A01279}" type="parTrans" cxnId="{C3A8EA8A-E2DB-4BFA-820E-EAC2E63B2280}">
      <dgm:prSet/>
      <dgm:spPr/>
      <dgm:t>
        <a:bodyPr/>
        <a:lstStyle/>
        <a:p>
          <a:endParaRPr lang="fr-FR"/>
        </a:p>
      </dgm:t>
    </dgm:pt>
    <dgm:pt modelId="{A4F397AA-A196-451B-AF56-A7D51310CCC4}" type="sibTrans" cxnId="{C3A8EA8A-E2DB-4BFA-820E-EAC2E63B2280}">
      <dgm:prSet/>
      <dgm:spPr/>
      <dgm:t>
        <a:bodyPr/>
        <a:lstStyle/>
        <a:p>
          <a:endParaRPr lang="fr-FR"/>
        </a:p>
      </dgm:t>
    </dgm:pt>
    <dgm:pt modelId="{11762DF3-A362-49B9-8B89-8FA7B2ADCDE8}" type="pres">
      <dgm:prSet presAssocID="{32D4FD7A-048C-43B1-B774-7CF94D9C80E1}" presName="hierChild1" presStyleCnt="0">
        <dgm:presLayoutVars>
          <dgm:orgChart val="1"/>
          <dgm:chPref val="1"/>
          <dgm:dir/>
          <dgm:animOne val="branch"/>
          <dgm:animLvl val="lvl"/>
          <dgm:resizeHandles/>
        </dgm:presLayoutVars>
      </dgm:prSet>
      <dgm:spPr/>
    </dgm:pt>
    <dgm:pt modelId="{85B46331-7752-40E9-922F-F2A7ECE6E16D}" type="pres">
      <dgm:prSet presAssocID="{34E58DD7-634D-404E-884B-9EE8800AF718}" presName="hierRoot1" presStyleCnt="0">
        <dgm:presLayoutVars>
          <dgm:hierBranch val="init"/>
        </dgm:presLayoutVars>
      </dgm:prSet>
      <dgm:spPr/>
    </dgm:pt>
    <dgm:pt modelId="{A6010999-032F-486B-AFB7-5352DE62A0E7}" type="pres">
      <dgm:prSet presAssocID="{34E58DD7-634D-404E-884B-9EE8800AF718}" presName="rootComposite1" presStyleCnt="0"/>
      <dgm:spPr/>
    </dgm:pt>
    <dgm:pt modelId="{1F19B1BF-0F6F-4148-B630-766D91FEC442}" type="pres">
      <dgm:prSet presAssocID="{34E58DD7-634D-404E-884B-9EE8800AF718}" presName="rootText1" presStyleLbl="node0" presStyleIdx="0" presStyleCnt="1">
        <dgm:presLayoutVars>
          <dgm:chPref val="3"/>
        </dgm:presLayoutVars>
      </dgm:prSet>
      <dgm:spPr/>
    </dgm:pt>
    <dgm:pt modelId="{4C43BD53-0A41-44EA-8F5D-26796D72676F}" type="pres">
      <dgm:prSet presAssocID="{34E58DD7-634D-404E-884B-9EE8800AF718}" presName="rootConnector1" presStyleLbl="node1" presStyleIdx="0" presStyleCnt="0"/>
      <dgm:spPr/>
    </dgm:pt>
    <dgm:pt modelId="{F196C8F6-648D-4EBC-B781-B079CE27072F}" type="pres">
      <dgm:prSet presAssocID="{34E58DD7-634D-404E-884B-9EE8800AF718}" presName="hierChild2" presStyleCnt="0"/>
      <dgm:spPr/>
    </dgm:pt>
    <dgm:pt modelId="{B71395EC-220F-464F-B700-5A53EEE32920}" type="pres">
      <dgm:prSet presAssocID="{A045B8D4-A240-4799-9A5B-C037D2AABEAC}" presName="Name37" presStyleLbl="parChTrans1D2" presStyleIdx="0" presStyleCnt="3"/>
      <dgm:spPr/>
    </dgm:pt>
    <dgm:pt modelId="{F6CE0D06-00FF-4CAA-B916-CCE4AE3EEB3A}" type="pres">
      <dgm:prSet presAssocID="{2E924240-7033-4531-A6C8-E0C01E79EBC0}" presName="hierRoot2" presStyleCnt="0">
        <dgm:presLayoutVars>
          <dgm:hierBranch val="init"/>
        </dgm:presLayoutVars>
      </dgm:prSet>
      <dgm:spPr/>
    </dgm:pt>
    <dgm:pt modelId="{1BCFAB1D-2C50-47B8-BED4-8CBA846B4644}" type="pres">
      <dgm:prSet presAssocID="{2E924240-7033-4531-A6C8-E0C01E79EBC0}" presName="rootComposite" presStyleCnt="0"/>
      <dgm:spPr/>
    </dgm:pt>
    <dgm:pt modelId="{806F1482-3415-4AE1-AC95-357922F9781F}" type="pres">
      <dgm:prSet presAssocID="{2E924240-7033-4531-A6C8-E0C01E79EBC0}" presName="rootText" presStyleLbl="node2" presStyleIdx="0" presStyleCnt="3">
        <dgm:presLayoutVars>
          <dgm:chPref val="3"/>
        </dgm:presLayoutVars>
      </dgm:prSet>
      <dgm:spPr/>
    </dgm:pt>
    <dgm:pt modelId="{11488011-132C-423C-8226-A2582951FEF4}" type="pres">
      <dgm:prSet presAssocID="{2E924240-7033-4531-A6C8-E0C01E79EBC0}" presName="rootConnector" presStyleLbl="node2" presStyleIdx="0" presStyleCnt="3"/>
      <dgm:spPr/>
    </dgm:pt>
    <dgm:pt modelId="{68D1B73F-0764-47AD-BE05-1DA047D9061C}" type="pres">
      <dgm:prSet presAssocID="{2E924240-7033-4531-A6C8-E0C01E79EBC0}" presName="hierChild4" presStyleCnt="0"/>
      <dgm:spPr/>
    </dgm:pt>
    <dgm:pt modelId="{A6FBD804-0C7D-4F8B-9E57-294F8525D593}" type="pres">
      <dgm:prSet presAssocID="{2E924240-7033-4531-A6C8-E0C01E79EBC0}" presName="hierChild5" presStyleCnt="0"/>
      <dgm:spPr/>
    </dgm:pt>
    <dgm:pt modelId="{9EBC6077-3261-4757-8868-72CB99B29990}" type="pres">
      <dgm:prSet presAssocID="{6CF6D4EF-CAE3-4D31-BEDE-A0E86FF78004}" presName="Name37" presStyleLbl="parChTrans1D2" presStyleIdx="1" presStyleCnt="3"/>
      <dgm:spPr/>
    </dgm:pt>
    <dgm:pt modelId="{22AF8C9F-22CD-4A19-808D-63A3DDC3A1D3}" type="pres">
      <dgm:prSet presAssocID="{081262D0-2256-4C7B-80A7-21ED0781BB01}" presName="hierRoot2" presStyleCnt="0">
        <dgm:presLayoutVars>
          <dgm:hierBranch val="init"/>
        </dgm:presLayoutVars>
      </dgm:prSet>
      <dgm:spPr/>
    </dgm:pt>
    <dgm:pt modelId="{0E847D85-CE87-4327-A138-6C2F54645121}" type="pres">
      <dgm:prSet presAssocID="{081262D0-2256-4C7B-80A7-21ED0781BB01}" presName="rootComposite" presStyleCnt="0"/>
      <dgm:spPr/>
    </dgm:pt>
    <dgm:pt modelId="{90CCBB8F-5869-4D11-BD8F-8817A2611715}" type="pres">
      <dgm:prSet presAssocID="{081262D0-2256-4C7B-80A7-21ED0781BB01}" presName="rootText" presStyleLbl="node2" presStyleIdx="1" presStyleCnt="3">
        <dgm:presLayoutVars>
          <dgm:chPref val="3"/>
        </dgm:presLayoutVars>
      </dgm:prSet>
      <dgm:spPr/>
    </dgm:pt>
    <dgm:pt modelId="{3C0DBF15-51D3-4A15-8114-3B4BC704691D}" type="pres">
      <dgm:prSet presAssocID="{081262D0-2256-4C7B-80A7-21ED0781BB01}" presName="rootConnector" presStyleLbl="node2" presStyleIdx="1" presStyleCnt="3"/>
      <dgm:spPr/>
    </dgm:pt>
    <dgm:pt modelId="{9A4FED82-95F3-4D54-8DBF-908CAEDA14EF}" type="pres">
      <dgm:prSet presAssocID="{081262D0-2256-4C7B-80A7-21ED0781BB01}" presName="hierChild4" presStyleCnt="0"/>
      <dgm:spPr/>
    </dgm:pt>
    <dgm:pt modelId="{918C8B32-ADBF-4059-B5D3-B7B8E0419C64}" type="pres">
      <dgm:prSet presAssocID="{081262D0-2256-4C7B-80A7-21ED0781BB01}" presName="hierChild5" presStyleCnt="0"/>
      <dgm:spPr/>
    </dgm:pt>
    <dgm:pt modelId="{FE93CDFF-8FA2-4355-988E-B239226DC86A}" type="pres">
      <dgm:prSet presAssocID="{64D2FA44-4E34-4D87-9DDB-8D05B6A01279}" presName="Name37" presStyleLbl="parChTrans1D2" presStyleIdx="2" presStyleCnt="3"/>
      <dgm:spPr/>
    </dgm:pt>
    <dgm:pt modelId="{10CC32D7-A2BB-47EB-868B-B374D7B670A0}" type="pres">
      <dgm:prSet presAssocID="{F7BC3097-4CEF-4B46-84AF-F61A3428CCBD}" presName="hierRoot2" presStyleCnt="0">
        <dgm:presLayoutVars>
          <dgm:hierBranch val="init"/>
        </dgm:presLayoutVars>
      </dgm:prSet>
      <dgm:spPr/>
    </dgm:pt>
    <dgm:pt modelId="{33781E19-EC04-4F52-A2CE-1C61B37E8DC9}" type="pres">
      <dgm:prSet presAssocID="{F7BC3097-4CEF-4B46-84AF-F61A3428CCBD}" presName="rootComposite" presStyleCnt="0"/>
      <dgm:spPr/>
    </dgm:pt>
    <dgm:pt modelId="{A0201ABC-FB1A-46DB-B7AC-27AA95C69290}" type="pres">
      <dgm:prSet presAssocID="{F7BC3097-4CEF-4B46-84AF-F61A3428CCBD}" presName="rootText" presStyleLbl="node2" presStyleIdx="2" presStyleCnt="3">
        <dgm:presLayoutVars>
          <dgm:chPref val="3"/>
        </dgm:presLayoutVars>
      </dgm:prSet>
      <dgm:spPr/>
    </dgm:pt>
    <dgm:pt modelId="{90003983-5342-4F54-AD97-C5FD0AA5AEE2}" type="pres">
      <dgm:prSet presAssocID="{F7BC3097-4CEF-4B46-84AF-F61A3428CCBD}" presName="rootConnector" presStyleLbl="node2" presStyleIdx="2" presStyleCnt="3"/>
      <dgm:spPr/>
    </dgm:pt>
    <dgm:pt modelId="{7F878A30-18C9-46CE-8E08-D997EE1E7588}" type="pres">
      <dgm:prSet presAssocID="{F7BC3097-4CEF-4B46-84AF-F61A3428CCBD}" presName="hierChild4" presStyleCnt="0"/>
      <dgm:spPr/>
    </dgm:pt>
    <dgm:pt modelId="{34BA3413-B3FE-439A-9581-E94C00084FD0}" type="pres">
      <dgm:prSet presAssocID="{F7BC3097-4CEF-4B46-84AF-F61A3428CCBD}" presName="hierChild5" presStyleCnt="0"/>
      <dgm:spPr/>
    </dgm:pt>
    <dgm:pt modelId="{22F2693C-CC42-4CF7-8416-55F275283F06}" type="pres">
      <dgm:prSet presAssocID="{34E58DD7-634D-404E-884B-9EE8800AF718}" presName="hierChild3" presStyleCnt="0"/>
      <dgm:spPr/>
    </dgm:pt>
  </dgm:ptLst>
  <dgm:cxnLst>
    <dgm:cxn modelId="{383BA41A-703C-4D01-A378-4D32ED9A0D32}" type="presOf" srcId="{6CF6D4EF-CAE3-4D31-BEDE-A0E86FF78004}" destId="{9EBC6077-3261-4757-8868-72CB99B29990}" srcOrd="0" destOrd="0" presId="urn:microsoft.com/office/officeart/2005/8/layout/orgChart1"/>
    <dgm:cxn modelId="{C17E601F-CD74-4F0B-BE05-974895E605A3}" type="presOf" srcId="{2E924240-7033-4531-A6C8-E0C01E79EBC0}" destId="{11488011-132C-423C-8226-A2582951FEF4}" srcOrd="1" destOrd="0" presId="urn:microsoft.com/office/officeart/2005/8/layout/orgChart1"/>
    <dgm:cxn modelId="{38851B21-F053-4893-A05B-0FD01779696E}" srcId="{34E58DD7-634D-404E-884B-9EE8800AF718}" destId="{081262D0-2256-4C7B-80A7-21ED0781BB01}" srcOrd="1" destOrd="0" parTransId="{6CF6D4EF-CAE3-4D31-BEDE-A0E86FF78004}" sibTransId="{C45528BE-E99D-47FA-AEE7-E76EA90B09C0}"/>
    <dgm:cxn modelId="{F05F4228-681A-4623-9FA3-F4335AF618CE}" type="presOf" srcId="{081262D0-2256-4C7B-80A7-21ED0781BB01}" destId="{3C0DBF15-51D3-4A15-8114-3B4BC704691D}" srcOrd="1" destOrd="0" presId="urn:microsoft.com/office/officeart/2005/8/layout/orgChart1"/>
    <dgm:cxn modelId="{5015233B-980A-450F-BC4C-7EE20728BEAD}" type="presOf" srcId="{64D2FA44-4E34-4D87-9DDB-8D05B6A01279}" destId="{FE93CDFF-8FA2-4355-988E-B239226DC86A}" srcOrd="0" destOrd="0" presId="urn:microsoft.com/office/officeart/2005/8/layout/orgChart1"/>
    <dgm:cxn modelId="{7FB12167-3DB3-4D1D-88D3-F2820BDC055A}" type="presOf" srcId="{34E58DD7-634D-404E-884B-9EE8800AF718}" destId="{1F19B1BF-0F6F-4148-B630-766D91FEC442}" srcOrd="0" destOrd="0" presId="urn:microsoft.com/office/officeart/2005/8/layout/orgChart1"/>
    <dgm:cxn modelId="{A2FBE569-4854-4FA0-B670-CCE5E6408E17}" type="presOf" srcId="{F7BC3097-4CEF-4B46-84AF-F61A3428CCBD}" destId="{A0201ABC-FB1A-46DB-B7AC-27AA95C69290}" srcOrd="0" destOrd="0" presId="urn:microsoft.com/office/officeart/2005/8/layout/orgChart1"/>
    <dgm:cxn modelId="{338A8885-397A-4CCC-88EF-E7C2C48B6349}" type="presOf" srcId="{F7BC3097-4CEF-4B46-84AF-F61A3428CCBD}" destId="{90003983-5342-4F54-AD97-C5FD0AA5AEE2}" srcOrd="1" destOrd="0" presId="urn:microsoft.com/office/officeart/2005/8/layout/orgChart1"/>
    <dgm:cxn modelId="{C3A8EA8A-E2DB-4BFA-820E-EAC2E63B2280}" srcId="{34E58DD7-634D-404E-884B-9EE8800AF718}" destId="{F7BC3097-4CEF-4B46-84AF-F61A3428CCBD}" srcOrd="2" destOrd="0" parTransId="{64D2FA44-4E34-4D87-9DDB-8D05B6A01279}" sibTransId="{A4F397AA-A196-451B-AF56-A7D51310CCC4}"/>
    <dgm:cxn modelId="{C27D078C-5760-4132-BE9A-2021D6FA4DFC}" type="presOf" srcId="{34E58DD7-634D-404E-884B-9EE8800AF718}" destId="{4C43BD53-0A41-44EA-8F5D-26796D72676F}" srcOrd="1" destOrd="0" presId="urn:microsoft.com/office/officeart/2005/8/layout/orgChart1"/>
    <dgm:cxn modelId="{760CDF98-E576-4757-99F4-19BE90B7972B}" type="presOf" srcId="{32D4FD7A-048C-43B1-B774-7CF94D9C80E1}" destId="{11762DF3-A362-49B9-8B89-8FA7B2ADCDE8}" srcOrd="0" destOrd="0" presId="urn:microsoft.com/office/officeart/2005/8/layout/orgChart1"/>
    <dgm:cxn modelId="{31B68CB2-30D5-4142-A5FE-1C25C90609CC}" srcId="{32D4FD7A-048C-43B1-B774-7CF94D9C80E1}" destId="{34E58DD7-634D-404E-884B-9EE8800AF718}" srcOrd="0" destOrd="0" parTransId="{D7CC9B56-1E90-4D17-BBEC-D35E4B24AA2A}" sibTransId="{24A92BA7-7640-4259-931F-F8C7F7A0D39F}"/>
    <dgm:cxn modelId="{564191C0-ED20-47EC-8759-4DDC4BB7F3BA}" type="presOf" srcId="{A045B8D4-A240-4799-9A5B-C037D2AABEAC}" destId="{B71395EC-220F-464F-B700-5A53EEE32920}" srcOrd="0" destOrd="0" presId="urn:microsoft.com/office/officeart/2005/8/layout/orgChart1"/>
    <dgm:cxn modelId="{1278A3D6-58B0-423E-A0D7-589FDB6FFA1D}" type="presOf" srcId="{2E924240-7033-4531-A6C8-E0C01E79EBC0}" destId="{806F1482-3415-4AE1-AC95-357922F9781F}" srcOrd="0" destOrd="0" presId="urn:microsoft.com/office/officeart/2005/8/layout/orgChart1"/>
    <dgm:cxn modelId="{0E7228E0-FC25-4231-B8FB-D7FDE5DD1F00}" srcId="{34E58DD7-634D-404E-884B-9EE8800AF718}" destId="{2E924240-7033-4531-A6C8-E0C01E79EBC0}" srcOrd="0" destOrd="0" parTransId="{A045B8D4-A240-4799-9A5B-C037D2AABEAC}" sibTransId="{05FF519E-467E-4FB5-8F27-AFA43ECB9C21}"/>
    <dgm:cxn modelId="{FBE320EA-7459-4858-A863-B8B8761D3637}" type="presOf" srcId="{081262D0-2256-4C7B-80A7-21ED0781BB01}" destId="{90CCBB8F-5869-4D11-BD8F-8817A2611715}" srcOrd="0" destOrd="0" presId="urn:microsoft.com/office/officeart/2005/8/layout/orgChart1"/>
    <dgm:cxn modelId="{9A8EE1B3-9B1D-4249-A995-95CB05DB3A8A}" type="presParOf" srcId="{11762DF3-A362-49B9-8B89-8FA7B2ADCDE8}" destId="{85B46331-7752-40E9-922F-F2A7ECE6E16D}" srcOrd="0" destOrd="0" presId="urn:microsoft.com/office/officeart/2005/8/layout/orgChart1"/>
    <dgm:cxn modelId="{5779471B-AEE2-4D4A-8EA5-ABD431891E52}" type="presParOf" srcId="{85B46331-7752-40E9-922F-F2A7ECE6E16D}" destId="{A6010999-032F-486B-AFB7-5352DE62A0E7}" srcOrd="0" destOrd="0" presId="urn:microsoft.com/office/officeart/2005/8/layout/orgChart1"/>
    <dgm:cxn modelId="{DC0C7FF2-EEF9-494A-ACC2-C635ABFEFB09}" type="presParOf" srcId="{A6010999-032F-486B-AFB7-5352DE62A0E7}" destId="{1F19B1BF-0F6F-4148-B630-766D91FEC442}" srcOrd="0" destOrd="0" presId="urn:microsoft.com/office/officeart/2005/8/layout/orgChart1"/>
    <dgm:cxn modelId="{192FA02B-4D5E-4A7D-88C9-0F7C5A032DB9}" type="presParOf" srcId="{A6010999-032F-486B-AFB7-5352DE62A0E7}" destId="{4C43BD53-0A41-44EA-8F5D-26796D72676F}" srcOrd="1" destOrd="0" presId="urn:microsoft.com/office/officeart/2005/8/layout/orgChart1"/>
    <dgm:cxn modelId="{7DBFF07D-DAD0-49A8-AC48-769617A56665}" type="presParOf" srcId="{85B46331-7752-40E9-922F-F2A7ECE6E16D}" destId="{F196C8F6-648D-4EBC-B781-B079CE27072F}" srcOrd="1" destOrd="0" presId="urn:microsoft.com/office/officeart/2005/8/layout/orgChart1"/>
    <dgm:cxn modelId="{E6DE0E70-7C8D-42F1-977A-57B64281C10B}" type="presParOf" srcId="{F196C8F6-648D-4EBC-B781-B079CE27072F}" destId="{B71395EC-220F-464F-B700-5A53EEE32920}" srcOrd="0" destOrd="0" presId="urn:microsoft.com/office/officeart/2005/8/layout/orgChart1"/>
    <dgm:cxn modelId="{04D1F1E5-505F-4162-829E-022EF8EBD5E5}" type="presParOf" srcId="{F196C8F6-648D-4EBC-B781-B079CE27072F}" destId="{F6CE0D06-00FF-4CAA-B916-CCE4AE3EEB3A}" srcOrd="1" destOrd="0" presId="urn:microsoft.com/office/officeart/2005/8/layout/orgChart1"/>
    <dgm:cxn modelId="{35F3C570-D420-488A-A289-D10A8C9F2B8D}" type="presParOf" srcId="{F6CE0D06-00FF-4CAA-B916-CCE4AE3EEB3A}" destId="{1BCFAB1D-2C50-47B8-BED4-8CBA846B4644}" srcOrd="0" destOrd="0" presId="urn:microsoft.com/office/officeart/2005/8/layout/orgChart1"/>
    <dgm:cxn modelId="{ECB52805-28E7-4735-8384-5E32170FDD57}" type="presParOf" srcId="{1BCFAB1D-2C50-47B8-BED4-8CBA846B4644}" destId="{806F1482-3415-4AE1-AC95-357922F9781F}" srcOrd="0" destOrd="0" presId="urn:microsoft.com/office/officeart/2005/8/layout/orgChart1"/>
    <dgm:cxn modelId="{04CC05A6-2DCD-4C3C-A11C-ECA4312834BE}" type="presParOf" srcId="{1BCFAB1D-2C50-47B8-BED4-8CBA846B4644}" destId="{11488011-132C-423C-8226-A2582951FEF4}" srcOrd="1" destOrd="0" presId="urn:microsoft.com/office/officeart/2005/8/layout/orgChart1"/>
    <dgm:cxn modelId="{215E8D5C-F1B8-4AB5-ADDF-F74B8778A3AB}" type="presParOf" srcId="{F6CE0D06-00FF-4CAA-B916-CCE4AE3EEB3A}" destId="{68D1B73F-0764-47AD-BE05-1DA047D9061C}" srcOrd="1" destOrd="0" presId="urn:microsoft.com/office/officeart/2005/8/layout/orgChart1"/>
    <dgm:cxn modelId="{1A5E6E6D-4D26-4397-ACE9-27265120A4EF}" type="presParOf" srcId="{F6CE0D06-00FF-4CAA-B916-CCE4AE3EEB3A}" destId="{A6FBD804-0C7D-4F8B-9E57-294F8525D593}" srcOrd="2" destOrd="0" presId="urn:microsoft.com/office/officeart/2005/8/layout/orgChart1"/>
    <dgm:cxn modelId="{3FC69969-EA0B-4F9A-AFDA-6BC84C109B55}" type="presParOf" srcId="{F196C8F6-648D-4EBC-B781-B079CE27072F}" destId="{9EBC6077-3261-4757-8868-72CB99B29990}" srcOrd="2" destOrd="0" presId="urn:microsoft.com/office/officeart/2005/8/layout/orgChart1"/>
    <dgm:cxn modelId="{2F6CAF0F-ED51-4E57-8A2F-D2C556664BFC}" type="presParOf" srcId="{F196C8F6-648D-4EBC-B781-B079CE27072F}" destId="{22AF8C9F-22CD-4A19-808D-63A3DDC3A1D3}" srcOrd="3" destOrd="0" presId="urn:microsoft.com/office/officeart/2005/8/layout/orgChart1"/>
    <dgm:cxn modelId="{202E81BD-86CE-4275-B714-A41B01279DE1}" type="presParOf" srcId="{22AF8C9F-22CD-4A19-808D-63A3DDC3A1D3}" destId="{0E847D85-CE87-4327-A138-6C2F54645121}" srcOrd="0" destOrd="0" presId="urn:microsoft.com/office/officeart/2005/8/layout/orgChart1"/>
    <dgm:cxn modelId="{FD048092-80EE-4BB1-81E7-76F7D59A764C}" type="presParOf" srcId="{0E847D85-CE87-4327-A138-6C2F54645121}" destId="{90CCBB8F-5869-4D11-BD8F-8817A2611715}" srcOrd="0" destOrd="0" presId="urn:microsoft.com/office/officeart/2005/8/layout/orgChart1"/>
    <dgm:cxn modelId="{E2A2FE61-EA81-4316-8985-91F0AAAEBFEC}" type="presParOf" srcId="{0E847D85-CE87-4327-A138-6C2F54645121}" destId="{3C0DBF15-51D3-4A15-8114-3B4BC704691D}" srcOrd="1" destOrd="0" presId="urn:microsoft.com/office/officeart/2005/8/layout/orgChart1"/>
    <dgm:cxn modelId="{4D9CA863-06D4-43AE-8E2D-6D660F1BEFA7}" type="presParOf" srcId="{22AF8C9F-22CD-4A19-808D-63A3DDC3A1D3}" destId="{9A4FED82-95F3-4D54-8DBF-908CAEDA14EF}" srcOrd="1" destOrd="0" presId="urn:microsoft.com/office/officeart/2005/8/layout/orgChart1"/>
    <dgm:cxn modelId="{74377852-3C0D-43ED-AAE8-FF2998D60C0C}" type="presParOf" srcId="{22AF8C9F-22CD-4A19-808D-63A3DDC3A1D3}" destId="{918C8B32-ADBF-4059-B5D3-B7B8E0419C64}" srcOrd="2" destOrd="0" presId="urn:microsoft.com/office/officeart/2005/8/layout/orgChart1"/>
    <dgm:cxn modelId="{ECFE0466-9CE1-4EAD-966F-021CCBA81069}" type="presParOf" srcId="{F196C8F6-648D-4EBC-B781-B079CE27072F}" destId="{FE93CDFF-8FA2-4355-988E-B239226DC86A}" srcOrd="4" destOrd="0" presId="urn:microsoft.com/office/officeart/2005/8/layout/orgChart1"/>
    <dgm:cxn modelId="{188D350C-FBB6-46F7-854D-6DBA54D22421}" type="presParOf" srcId="{F196C8F6-648D-4EBC-B781-B079CE27072F}" destId="{10CC32D7-A2BB-47EB-868B-B374D7B670A0}" srcOrd="5" destOrd="0" presId="urn:microsoft.com/office/officeart/2005/8/layout/orgChart1"/>
    <dgm:cxn modelId="{9BE7480B-FF7F-41FF-AA32-1BF34D348BC0}" type="presParOf" srcId="{10CC32D7-A2BB-47EB-868B-B374D7B670A0}" destId="{33781E19-EC04-4F52-A2CE-1C61B37E8DC9}" srcOrd="0" destOrd="0" presId="urn:microsoft.com/office/officeart/2005/8/layout/orgChart1"/>
    <dgm:cxn modelId="{01DA1557-888B-4247-90A8-8578F3A81698}" type="presParOf" srcId="{33781E19-EC04-4F52-A2CE-1C61B37E8DC9}" destId="{A0201ABC-FB1A-46DB-B7AC-27AA95C69290}" srcOrd="0" destOrd="0" presId="urn:microsoft.com/office/officeart/2005/8/layout/orgChart1"/>
    <dgm:cxn modelId="{B50254CB-8311-4A9D-A62A-6291A465E075}" type="presParOf" srcId="{33781E19-EC04-4F52-A2CE-1C61B37E8DC9}" destId="{90003983-5342-4F54-AD97-C5FD0AA5AEE2}" srcOrd="1" destOrd="0" presId="urn:microsoft.com/office/officeart/2005/8/layout/orgChart1"/>
    <dgm:cxn modelId="{5F2436BE-600B-4EF6-BABE-99AF34E87699}" type="presParOf" srcId="{10CC32D7-A2BB-47EB-868B-B374D7B670A0}" destId="{7F878A30-18C9-46CE-8E08-D997EE1E7588}" srcOrd="1" destOrd="0" presId="urn:microsoft.com/office/officeart/2005/8/layout/orgChart1"/>
    <dgm:cxn modelId="{136AB446-88EE-45DD-8866-6099454F42F8}" type="presParOf" srcId="{10CC32D7-A2BB-47EB-868B-B374D7B670A0}" destId="{34BA3413-B3FE-439A-9581-E94C00084FD0}" srcOrd="2" destOrd="0" presId="urn:microsoft.com/office/officeart/2005/8/layout/orgChart1"/>
    <dgm:cxn modelId="{A639AD8A-8842-48B3-AF41-BE4C483A3033}" type="presParOf" srcId="{85B46331-7752-40E9-922F-F2A7ECE6E16D}" destId="{22F2693C-CC42-4CF7-8416-55F275283F06}"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3CDFF-8FA2-4355-988E-B239226DC86A}">
      <dsp:nvSpPr>
        <dsp:cNvPr id="0" name=""/>
        <dsp:cNvSpPr/>
      </dsp:nvSpPr>
      <dsp:spPr>
        <a:xfrm>
          <a:off x="3783053" y="2325850"/>
          <a:ext cx="2676537" cy="464523"/>
        </a:xfrm>
        <a:custGeom>
          <a:avLst/>
          <a:gdLst/>
          <a:ahLst/>
          <a:cxnLst/>
          <a:rect l="0" t="0" r="0" b="0"/>
          <a:pathLst>
            <a:path>
              <a:moveTo>
                <a:pt x="0" y="0"/>
              </a:moveTo>
              <a:lnTo>
                <a:pt x="0" y="232261"/>
              </a:lnTo>
              <a:lnTo>
                <a:pt x="2676537" y="232261"/>
              </a:lnTo>
              <a:lnTo>
                <a:pt x="2676537" y="46452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BC6077-3261-4757-8868-72CB99B29990}">
      <dsp:nvSpPr>
        <dsp:cNvPr id="0" name=""/>
        <dsp:cNvSpPr/>
      </dsp:nvSpPr>
      <dsp:spPr>
        <a:xfrm>
          <a:off x="3737333" y="2325850"/>
          <a:ext cx="91440" cy="464523"/>
        </a:xfrm>
        <a:custGeom>
          <a:avLst/>
          <a:gdLst/>
          <a:ahLst/>
          <a:cxnLst/>
          <a:rect l="0" t="0" r="0" b="0"/>
          <a:pathLst>
            <a:path>
              <a:moveTo>
                <a:pt x="45720" y="0"/>
              </a:moveTo>
              <a:lnTo>
                <a:pt x="45720" y="46452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1395EC-220F-464F-B700-5A53EEE32920}">
      <dsp:nvSpPr>
        <dsp:cNvPr id="0" name=""/>
        <dsp:cNvSpPr/>
      </dsp:nvSpPr>
      <dsp:spPr>
        <a:xfrm>
          <a:off x="1106515" y="2325850"/>
          <a:ext cx="2676537" cy="464523"/>
        </a:xfrm>
        <a:custGeom>
          <a:avLst/>
          <a:gdLst/>
          <a:ahLst/>
          <a:cxnLst/>
          <a:rect l="0" t="0" r="0" b="0"/>
          <a:pathLst>
            <a:path>
              <a:moveTo>
                <a:pt x="2676537" y="0"/>
              </a:moveTo>
              <a:lnTo>
                <a:pt x="2676537" y="232261"/>
              </a:lnTo>
              <a:lnTo>
                <a:pt x="0" y="232261"/>
              </a:lnTo>
              <a:lnTo>
                <a:pt x="0" y="46452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19B1BF-0F6F-4148-B630-766D91FEC442}">
      <dsp:nvSpPr>
        <dsp:cNvPr id="0" name=""/>
        <dsp:cNvSpPr/>
      </dsp:nvSpPr>
      <dsp:spPr>
        <a:xfrm>
          <a:off x="2677045" y="1219843"/>
          <a:ext cx="2212014" cy="11060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Président : Ludovic Lavie</a:t>
          </a:r>
        </a:p>
      </dsp:txBody>
      <dsp:txXfrm>
        <a:off x="2677045" y="1219843"/>
        <a:ext cx="2212014" cy="1106007"/>
      </dsp:txXfrm>
    </dsp:sp>
    <dsp:sp modelId="{806F1482-3415-4AE1-AC95-357922F9781F}">
      <dsp:nvSpPr>
        <dsp:cNvPr id="0" name=""/>
        <dsp:cNvSpPr/>
      </dsp:nvSpPr>
      <dsp:spPr>
        <a:xfrm>
          <a:off x="507" y="2790373"/>
          <a:ext cx="2212014" cy="110600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Comité de Pilotage Pédagogique : Ludovic Lavie – Liliane Camblong Trille</a:t>
          </a:r>
        </a:p>
      </dsp:txBody>
      <dsp:txXfrm>
        <a:off x="507" y="2790373"/>
        <a:ext cx="2212014" cy="1106007"/>
      </dsp:txXfrm>
    </dsp:sp>
    <dsp:sp modelId="{90CCBB8F-5869-4D11-BD8F-8817A2611715}">
      <dsp:nvSpPr>
        <dsp:cNvPr id="0" name=""/>
        <dsp:cNvSpPr/>
      </dsp:nvSpPr>
      <dsp:spPr>
        <a:xfrm>
          <a:off x="2677045" y="2790373"/>
          <a:ext cx="2212014" cy="110600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Responsable Pédagogique : Ludovic Lavie</a:t>
          </a:r>
        </a:p>
      </dsp:txBody>
      <dsp:txXfrm>
        <a:off x="2677045" y="2790373"/>
        <a:ext cx="2212014" cy="1106007"/>
      </dsp:txXfrm>
    </dsp:sp>
    <dsp:sp modelId="{A0201ABC-FB1A-46DB-B7AC-27AA95C69290}">
      <dsp:nvSpPr>
        <dsp:cNvPr id="0" name=""/>
        <dsp:cNvSpPr/>
      </dsp:nvSpPr>
      <dsp:spPr>
        <a:xfrm>
          <a:off x="5353583" y="2790373"/>
          <a:ext cx="2212014" cy="110600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Responsable administratif et référent handicap : Ludovic Lavie</a:t>
          </a:r>
        </a:p>
      </dsp:txBody>
      <dsp:txXfrm>
        <a:off x="5353583" y="2790373"/>
        <a:ext cx="2212014" cy="110600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0AD26A-CFA8-2245-8983-5DCD96DF6800}" type="datetimeFigureOut">
              <a:rPr lang="fr-FR" smtClean="0"/>
              <a:t>07/01/2026</a:t>
            </a:fld>
            <a:endParaRPr lang="fr-FR"/>
          </a:p>
        </p:txBody>
      </p:sp>
      <p:sp>
        <p:nvSpPr>
          <p:cNvPr id="4" name="Espace réservé de l'image des diapositives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731D45-D62F-F746-8986-FB92DC6ADB7E}" type="slidenum">
              <a:rPr lang="fr-FR" smtClean="0"/>
              <a:t>‹N°›</a:t>
            </a:fld>
            <a:endParaRPr lang="fr-FR"/>
          </a:p>
        </p:txBody>
      </p:sp>
    </p:spTree>
    <p:extLst>
      <p:ext uri="{BB962C8B-B14F-4D97-AF65-F5344CB8AC3E}">
        <p14:creationId xmlns:p14="http://schemas.microsoft.com/office/powerpoint/2010/main" val="29082537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731D45-D62F-F746-8986-FB92DC6ADB7E}" type="slidenum">
              <a:rPr lang="fr-FR" smtClean="0"/>
              <a:t>12</a:t>
            </a:fld>
            <a:endParaRPr lang="fr-FR"/>
          </a:p>
        </p:txBody>
      </p:sp>
    </p:spTree>
    <p:extLst>
      <p:ext uri="{BB962C8B-B14F-4D97-AF65-F5344CB8AC3E}">
        <p14:creationId xmlns:p14="http://schemas.microsoft.com/office/powerpoint/2010/main" val="2111623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731D45-D62F-F746-8986-FB92DC6ADB7E}" type="slidenum">
              <a:rPr lang="fr-FR" smtClean="0"/>
              <a:t>13</a:t>
            </a:fld>
            <a:endParaRPr lang="fr-FR"/>
          </a:p>
        </p:txBody>
      </p:sp>
    </p:spTree>
    <p:extLst>
      <p:ext uri="{BB962C8B-B14F-4D97-AF65-F5344CB8AC3E}">
        <p14:creationId xmlns:p14="http://schemas.microsoft.com/office/powerpoint/2010/main" val="684084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731D45-D62F-F746-8986-FB92DC6ADB7E}" type="slidenum">
              <a:rPr lang="fr-FR" smtClean="0"/>
              <a:t>14</a:t>
            </a:fld>
            <a:endParaRPr lang="fr-FR"/>
          </a:p>
        </p:txBody>
      </p:sp>
    </p:spTree>
    <p:extLst>
      <p:ext uri="{BB962C8B-B14F-4D97-AF65-F5344CB8AC3E}">
        <p14:creationId xmlns:p14="http://schemas.microsoft.com/office/powerpoint/2010/main" val="3235377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731D45-D62F-F746-8986-FB92DC6ADB7E}" type="slidenum">
              <a:rPr lang="fr-FR" smtClean="0"/>
              <a:t>15</a:t>
            </a:fld>
            <a:endParaRPr lang="fr-FR"/>
          </a:p>
        </p:txBody>
      </p:sp>
    </p:spTree>
    <p:extLst>
      <p:ext uri="{BB962C8B-B14F-4D97-AF65-F5344CB8AC3E}">
        <p14:creationId xmlns:p14="http://schemas.microsoft.com/office/powerpoint/2010/main" val="757793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731D45-D62F-F746-8986-FB92DC6ADB7E}" type="slidenum">
              <a:rPr lang="fr-FR" smtClean="0"/>
              <a:t>16</a:t>
            </a:fld>
            <a:endParaRPr lang="fr-FR"/>
          </a:p>
        </p:txBody>
      </p:sp>
    </p:spTree>
    <p:extLst>
      <p:ext uri="{BB962C8B-B14F-4D97-AF65-F5344CB8AC3E}">
        <p14:creationId xmlns:p14="http://schemas.microsoft.com/office/powerpoint/2010/main" val="1782073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162" y="2130426"/>
            <a:ext cx="10360501" cy="1470025"/>
          </a:xfrm>
        </p:spPr>
        <p:txBody>
          <a:bodyPr/>
          <a:lstStyle/>
          <a:p>
            <a:r>
              <a:rPr lang="fr-FR"/>
              <a:t>Cliquez et modifiez le titre</a:t>
            </a:r>
          </a:p>
        </p:txBody>
      </p:sp>
      <p:sp>
        <p:nvSpPr>
          <p:cNvPr id="3" name="Sous-titr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602E83D9-FC45-1D47-9486-3BEFE6F0AD27}" type="datetimeFigureOut">
              <a:rPr lang="fr-FR" smtClean="0"/>
              <a:t>07/01/2026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4012DD5-4B88-D545-B3FD-D2F702645C8A}" type="slidenum">
              <a:rPr lang="fr-FR" smtClean="0"/>
              <a:t>‹N°›</a:t>
            </a:fld>
            <a:endParaRPr lang="fr-FR"/>
          </a:p>
        </p:txBody>
      </p:sp>
    </p:spTree>
    <p:extLst>
      <p:ext uri="{BB962C8B-B14F-4D97-AF65-F5344CB8AC3E}">
        <p14:creationId xmlns:p14="http://schemas.microsoft.com/office/powerpoint/2010/main" val="2466101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02E83D9-FC45-1D47-9486-3BEFE6F0AD27}" type="datetimeFigureOut">
              <a:rPr lang="fr-FR" smtClean="0"/>
              <a:t>07/01/2026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4012DD5-4B88-D545-B3FD-D2F702645C8A}" type="slidenum">
              <a:rPr lang="fr-FR" smtClean="0"/>
              <a:t>‹N°›</a:t>
            </a:fld>
            <a:endParaRPr lang="fr-FR"/>
          </a:p>
        </p:txBody>
      </p:sp>
    </p:spTree>
    <p:extLst>
      <p:ext uri="{BB962C8B-B14F-4D97-AF65-F5344CB8AC3E}">
        <p14:creationId xmlns:p14="http://schemas.microsoft.com/office/powerpoint/2010/main" val="1022493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6898" y="274639"/>
            <a:ext cx="2742486"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441" y="274639"/>
            <a:ext cx="802431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02E83D9-FC45-1D47-9486-3BEFE6F0AD27}" type="datetimeFigureOut">
              <a:rPr lang="fr-FR" smtClean="0"/>
              <a:t>07/01/2026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4012DD5-4B88-D545-B3FD-D2F702645C8A}" type="slidenum">
              <a:rPr lang="fr-FR" smtClean="0"/>
              <a:t>‹N°›</a:t>
            </a:fld>
            <a:endParaRPr lang="fr-FR"/>
          </a:p>
        </p:txBody>
      </p:sp>
    </p:spTree>
    <p:extLst>
      <p:ext uri="{BB962C8B-B14F-4D97-AF65-F5344CB8AC3E}">
        <p14:creationId xmlns:p14="http://schemas.microsoft.com/office/powerpoint/2010/main" val="3049863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02E83D9-FC45-1D47-9486-3BEFE6F0AD27}" type="datetimeFigureOut">
              <a:rPr lang="fr-FR" smtClean="0"/>
              <a:t>07/01/2026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4012DD5-4B88-D545-B3FD-D2F702645C8A}" type="slidenum">
              <a:rPr lang="fr-FR" smtClean="0"/>
              <a:t>‹N°›</a:t>
            </a:fld>
            <a:endParaRPr lang="fr-FR"/>
          </a:p>
        </p:txBody>
      </p:sp>
    </p:spTree>
    <p:extLst>
      <p:ext uri="{BB962C8B-B14F-4D97-AF65-F5344CB8AC3E}">
        <p14:creationId xmlns:p14="http://schemas.microsoft.com/office/powerpoint/2010/main" val="318586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2833" y="4406901"/>
            <a:ext cx="10360501"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602E83D9-FC45-1D47-9486-3BEFE6F0AD27}" type="datetimeFigureOut">
              <a:rPr lang="fr-FR" smtClean="0"/>
              <a:t>07/01/2026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4012DD5-4B88-D545-B3FD-D2F702645C8A}" type="slidenum">
              <a:rPr lang="fr-FR" smtClean="0"/>
              <a:t>‹N°›</a:t>
            </a:fld>
            <a:endParaRPr lang="fr-FR"/>
          </a:p>
        </p:txBody>
      </p:sp>
    </p:spTree>
    <p:extLst>
      <p:ext uri="{BB962C8B-B14F-4D97-AF65-F5344CB8AC3E}">
        <p14:creationId xmlns:p14="http://schemas.microsoft.com/office/powerpoint/2010/main" val="3881050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02E83D9-FC45-1D47-9486-3BEFE6F0AD27}" type="datetimeFigureOut">
              <a:rPr lang="fr-FR" smtClean="0"/>
              <a:t>07/01/2026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4012DD5-4B88-D545-B3FD-D2F702645C8A}" type="slidenum">
              <a:rPr lang="fr-FR" smtClean="0"/>
              <a:t>‹N°›</a:t>
            </a:fld>
            <a:endParaRPr lang="fr-FR"/>
          </a:p>
        </p:txBody>
      </p:sp>
    </p:spTree>
    <p:extLst>
      <p:ext uri="{BB962C8B-B14F-4D97-AF65-F5344CB8AC3E}">
        <p14:creationId xmlns:p14="http://schemas.microsoft.com/office/powerpoint/2010/main" val="2156238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02E83D9-FC45-1D47-9486-3BEFE6F0AD27}" type="datetimeFigureOut">
              <a:rPr lang="fr-FR" smtClean="0"/>
              <a:t>07/01/2026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4012DD5-4B88-D545-B3FD-D2F702645C8A}" type="slidenum">
              <a:rPr lang="fr-FR" smtClean="0"/>
              <a:t>‹N°›</a:t>
            </a:fld>
            <a:endParaRPr lang="fr-FR"/>
          </a:p>
        </p:txBody>
      </p:sp>
    </p:spTree>
    <p:extLst>
      <p:ext uri="{BB962C8B-B14F-4D97-AF65-F5344CB8AC3E}">
        <p14:creationId xmlns:p14="http://schemas.microsoft.com/office/powerpoint/2010/main" val="1284489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602E83D9-FC45-1D47-9486-3BEFE6F0AD27}" type="datetimeFigureOut">
              <a:rPr lang="fr-FR" smtClean="0"/>
              <a:t>07/01/2026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4012DD5-4B88-D545-B3FD-D2F702645C8A}" type="slidenum">
              <a:rPr lang="fr-FR" smtClean="0"/>
              <a:t>‹N°›</a:t>
            </a:fld>
            <a:endParaRPr lang="fr-FR"/>
          </a:p>
        </p:txBody>
      </p:sp>
    </p:spTree>
    <p:extLst>
      <p:ext uri="{BB962C8B-B14F-4D97-AF65-F5344CB8AC3E}">
        <p14:creationId xmlns:p14="http://schemas.microsoft.com/office/powerpoint/2010/main" val="2001986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02E83D9-FC45-1D47-9486-3BEFE6F0AD27}" type="datetimeFigureOut">
              <a:rPr lang="fr-FR" smtClean="0"/>
              <a:t>07/01/2026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4012DD5-4B88-D545-B3FD-D2F702645C8A}" type="slidenum">
              <a:rPr lang="fr-FR" smtClean="0"/>
              <a:t>‹N°›</a:t>
            </a:fld>
            <a:endParaRPr lang="fr-FR"/>
          </a:p>
        </p:txBody>
      </p:sp>
    </p:spTree>
    <p:extLst>
      <p:ext uri="{BB962C8B-B14F-4D97-AF65-F5344CB8AC3E}">
        <p14:creationId xmlns:p14="http://schemas.microsoft.com/office/powerpoint/2010/main" val="3836106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442" y="273050"/>
            <a:ext cx="4010039"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02E83D9-FC45-1D47-9486-3BEFE6F0AD27}" type="datetimeFigureOut">
              <a:rPr lang="fr-FR" smtClean="0"/>
              <a:t>07/01/2026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4012DD5-4B88-D545-B3FD-D2F702645C8A}" type="slidenum">
              <a:rPr lang="fr-FR" smtClean="0"/>
              <a:t>‹N°›</a:t>
            </a:fld>
            <a:endParaRPr lang="fr-FR"/>
          </a:p>
        </p:txBody>
      </p:sp>
    </p:spTree>
    <p:extLst>
      <p:ext uri="{BB962C8B-B14F-4D97-AF65-F5344CB8AC3E}">
        <p14:creationId xmlns:p14="http://schemas.microsoft.com/office/powerpoint/2010/main" val="1077495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095" y="4800600"/>
            <a:ext cx="7313295"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02E83D9-FC45-1D47-9486-3BEFE6F0AD27}" type="datetimeFigureOut">
              <a:rPr lang="fr-FR" smtClean="0"/>
              <a:t>07/01/2026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4012DD5-4B88-D545-B3FD-D2F702645C8A}" type="slidenum">
              <a:rPr lang="fr-FR" smtClean="0"/>
              <a:t>‹N°›</a:t>
            </a:fld>
            <a:endParaRPr lang="fr-FR"/>
          </a:p>
        </p:txBody>
      </p:sp>
    </p:spTree>
    <p:extLst>
      <p:ext uri="{BB962C8B-B14F-4D97-AF65-F5344CB8AC3E}">
        <p14:creationId xmlns:p14="http://schemas.microsoft.com/office/powerpoint/2010/main" val="1340058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2E83D9-FC45-1D47-9486-3BEFE6F0AD27}" type="datetimeFigureOut">
              <a:rPr lang="fr-FR" smtClean="0"/>
              <a:t>07/01/2026</a:t>
            </a:fld>
            <a:endParaRPr lang="fr-FR"/>
          </a:p>
        </p:txBody>
      </p:sp>
      <p:sp>
        <p:nvSpPr>
          <p:cNvPr id="5" name="Espace réservé du pied de page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12DD5-4B88-D545-B3FD-D2F702645C8A}" type="slidenum">
              <a:rPr lang="fr-FR" smtClean="0"/>
              <a:t>‹N°›</a:t>
            </a:fld>
            <a:endParaRPr lang="fr-FR"/>
          </a:p>
        </p:txBody>
      </p:sp>
    </p:spTree>
    <p:extLst>
      <p:ext uri="{BB962C8B-B14F-4D97-AF65-F5344CB8AC3E}">
        <p14:creationId xmlns:p14="http://schemas.microsoft.com/office/powerpoint/2010/main" val="2874478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www.ludoviclavie.f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www.ludoviclavie.fr/"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www.ludoviclavie.fr/"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www.ludoviclavie.fr/"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hyperlink" Target="http://www.ludoviclavie.fr/"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hyperlink" Target="mailto:contact@2lfce.fr" TargetMode="External"/><Relationship Id="rId3" Type="http://schemas.openxmlformats.org/officeDocument/2006/relationships/image" Target="../media/image2.png"/><Relationship Id="rId7" Type="http://schemas.openxmlformats.org/officeDocument/2006/relationships/diagramQuickStyle" Target="../diagrams/quickStyle1.xml"/><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14.bin"/><Relationship Id="rId5" Type="http://schemas.openxmlformats.org/officeDocument/2006/relationships/diagramData" Target="../diagrams/data1.xml"/><Relationship Id="rId10" Type="http://schemas.openxmlformats.org/officeDocument/2006/relationships/image" Target="../media/image13.png"/><Relationship Id="rId4" Type="http://schemas.openxmlformats.org/officeDocument/2006/relationships/image" Target="../media/image5.jp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5.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5.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srcRect/>
          <a:stretch/>
        </p:blipFill>
        <p:spPr>
          <a:xfrm>
            <a:off x="0" y="0"/>
            <a:ext cx="12188825" cy="6858000"/>
          </a:xfrm>
          <a:prstGeom prst="rect">
            <a:avLst/>
          </a:prstGeom>
        </p:spPr>
      </p:pic>
      <p:sp>
        <p:nvSpPr>
          <p:cNvPr id="6" name="Rectangle 5"/>
          <p:cNvSpPr/>
          <p:nvPr/>
        </p:nvSpPr>
        <p:spPr>
          <a:xfrm>
            <a:off x="2260600" y="0"/>
            <a:ext cx="3683000" cy="6858000"/>
          </a:xfrm>
          <a:prstGeom prst="rect">
            <a:avLst/>
          </a:prstGeom>
          <a:solidFill>
            <a:schemeClr val="bg1">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7" name="Image 6" descr="travail_rosace11a.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840" y="749300"/>
            <a:ext cx="1756956" cy="1600199"/>
          </a:xfrm>
          <a:prstGeom prst="rect">
            <a:avLst/>
          </a:prstGeom>
          <a:effectLst>
            <a:outerShdw blurRad="50800" dist="38100" dir="2700000" algn="tl" rotWithShape="0">
              <a:prstClr val="black">
                <a:alpha val="40000"/>
              </a:prstClr>
            </a:outerShdw>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9840" y="2349499"/>
            <a:ext cx="2912534" cy="2184401"/>
          </a:xfrm>
          <a:prstGeom prst="rect">
            <a:avLst/>
          </a:prstGeom>
        </p:spPr>
      </p:pic>
      <p:sp>
        <p:nvSpPr>
          <p:cNvPr id="9" name="ZoneTexte 8"/>
          <p:cNvSpPr txBox="1"/>
          <p:nvPr/>
        </p:nvSpPr>
        <p:spPr>
          <a:xfrm>
            <a:off x="2729840" y="5987082"/>
            <a:ext cx="2931311" cy="584776"/>
          </a:xfrm>
          <a:prstGeom prst="rect">
            <a:avLst/>
          </a:prstGeom>
          <a:noFill/>
        </p:spPr>
        <p:txBody>
          <a:bodyPr wrap="none" rtlCol="0">
            <a:spAutoFit/>
          </a:bodyPr>
          <a:lstStyle/>
          <a:p>
            <a:r>
              <a:rPr lang="fr-FR" sz="1600" dirty="0">
                <a:solidFill>
                  <a:srgbClr val="00667D"/>
                </a:solidFill>
                <a:latin typeface="Typo Round Regular Demo"/>
                <a:cs typeface="Typo Round Regular Demo"/>
              </a:rPr>
              <a:t>Former pour rendre plus agile</a:t>
            </a:r>
          </a:p>
          <a:p>
            <a:r>
              <a:rPr lang="fr-FR" sz="1600" dirty="0">
                <a:solidFill>
                  <a:srgbClr val="00667D"/>
                </a:solidFill>
                <a:latin typeface="Typo Round Regular Demo"/>
                <a:cs typeface="Typo Round Regular Demo"/>
              </a:rPr>
              <a:t>Et changer les pratiques</a:t>
            </a:r>
            <a:endParaRPr lang="fr-FR" dirty="0">
              <a:solidFill>
                <a:srgbClr val="00667D"/>
              </a:solidFill>
              <a:latin typeface="Typo Round Regular Demo"/>
              <a:cs typeface="Typo Round Regular Demo"/>
            </a:endParaRPr>
          </a:p>
        </p:txBody>
      </p:sp>
      <p:sp>
        <p:nvSpPr>
          <p:cNvPr id="10" name="ZoneTexte 9"/>
          <p:cNvSpPr txBox="1"/>
          <p:nvPr/>
        </p:nvSpPr>
        <p:spPr>
          <a:xfrm>
            <a:off x="8571840" y="5926962"/>
            <a:ext cx="3097002" cy="646331"/>
          </a:xfrm>
          <a:prstGeom prst="rect">
            <a:avLst/>
          </a:prstGeom>
          <a:noFill/>
        </p:spPr>
        <p:txBody>
          <a:bodyPr wrap="none" rtlCol="0">
            <a:spAutoFit/>
          </a:bodyPr>
          <a:lstStyle/>
          <a:p>
            <a:r>
              <a:rPr lang="fr-FR" sz="3600" dirty="0">
                <a:solidFill>
                  <a:schemeClr val="bg1"/>
                </a:solidFill>
                <a:latin typeface="Typo Round Regular Demo"/>
                <a:cs typeface="Typo Round Regular Demo"/>
              </a:rPr>
              <a:t>Catalogue 2026</a:t>
            </a:r>
            <a:endParaRPr lang="fr-FR" sz="4000" dirty="0">
              <a:solidFill>
                <a:schemeClr val="bg1"/>
              </a:solidFill>
              <a:latin typeface="Typo Round Regular Demo"/>
              <a:cs typeface="Typo Round Regular Demo"/>
            </a:endParaRPr>
          </a:p>
        </p:txBody>
      </p:sp>
    </p:spTree>
    <p:extLst>
      <p:ext uri="{BB962C8B-B14F-4D97-AF65-F5344CB8AC3E}">
        <p14:creationId xmlns:p14="http://schemas.microsoft.com/office/powerpoint/2010/main" val="898171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0"/>
            <a:ext cx="2918426" cy="6858000"/>
          </a:xfrm>
          <a:prstGeom prst="rect">
            <a:avLst/>
          </a:prstGeom>
          <a:solidFill>
            <a:srgbClr val="0066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8" name="Espace réservé du pied de page 7"/>
          <p:cNvSpPr>
            <a:spLocks noGrp="1"/>
          </p:cNvSpPr>
          <p:nvPr>
            <p:ph type="ftr" sz="quarter" idx="11"/>
          </p:nvPr>
        </p:nvSpPr>
        <p:spPr>
          <a:xfrm>
            <a:off x="2918429" y="6492875"/>
            <a:ext cx="9020273" cy="365125"/>
          </a:xfrm>
        </p:spPr>
        <p:txBody>
          <a:bodyPr/>
          <a:lstStyle/>
          <a:p>
            <a:pPr algn="r"/>
            <a:r>
              <a:rPr lang="fr-FR" dirty="0">
                <a:solidFill>
                  <a:srgbClr val="00667D"/>
                </a:solidFill>
              </a:rPr>
              <a:t>Page </a:t>
            </a:r>
            <a:fld id="{87620CFA-93A9-AD49-AE8A-0468E66F4DBA}" type="slidenum">
              <a:rPr lang="fr-FR" smtClean="0">
                <a:solidFill>
                  <a:srgbClr val="00667D"/>
                </a:solidFill>
              </a:rPr>
              <a:pPr algn="r"/>
              <a:t>10</a:t>
            </a:fld>
            <a:r>
              <a:rPr lang="fr-FR" dirty="0">
                <a:solidFill>
                  <a:srgbClr val="00667D"/>
                </a:solidFill>
              </a:rPr>
              <a:t> </a:t>
            </a:r>
            <a:r>
              <a:rPr lang="fr-FR" b="1" dirty="0">
                <a:solidFill>
                  <a:srgbClr val="00667D"/>
                </a:solidFill>
              </a:rPr>
              <a:t> |  </a:t>
            </a:r>
            <a:r>
              <a:rPr lang="fr-FR" dirty="0">
                <a:solidFill>
                  <a:srgbClr val="00667D"/>
                </a:solidFill>
              </a:rPr>
              <a:t>2LFCE - 06.74.78.76.75 - contact@2lfce.fr – https//:www.ludoviclavie.fr</a:t>
            </a:r>
          </a:p>
        </p:txBody>
      </p:sp>
      <p:sp>
        <p:nvSpPr>
          <p:cNvPr id="9" name="ZoneTexte 8"/>
          <p:cNvSpPr txBox="1"/>
          <p:nvPr/>
        </p:nvSpPr>
        <p:spPr>
          <a:xfrm>
            <a:off x="3291036" y="158299"/>
            <a:ext cx="8647665" cy="461665"/>
          </a:xfrm>
          <a:prstGeom prst="rect">
            <a:avLst/>
          </a:prstGeom>
          <a:noFill/>
        </p:spPr>
        <p:txBody>
          <a:bodyPr wrap="square" rtlCol="0">
            <a:spAutoFit/>
          </a:bodyPr>
          <a:lstStyle/>
          <a:p>
            <a:r>
              <a:rPr lang="fr-FR" sz="2400" dirty="0"/>
              <a:t>Point d’étape du Plan d’actions Qualité (à mi-parcours)</a:t>
            </a:r>
          </a:p>
        </p:txBody>
      </p:sp>
      <p:cxnSp>
        <p:nvCxnSpPr>
          <p:cNvPr id="10" name="Connecteur droit 9">
            <a:extLst>
              <a:ext uri="{FF2B5EF4-FFF2-40B4-BE49-F238E27FC236}">
                <a16:creationId xmlns:a16="http://schemas.microsoft.com/office/drawing/2014/main" id="{58037737-DAC6-4157-BC2D-1DA0801992BE}"/>
              </a:ext>
            </a:extLst>
          </p:cNvPr>
          <p:cNvCxnSpPr>
            <a:cxnSpLocks/>
          </p:cNvCxnSpPr>
          <p:nvPr/>
        </p:nvCxnSpPr>
        <p:spPr>
          <a:xfrm>
            <a:off x="1459213" y="1030630"/>
            <a:ext cx="4553288" cy="0"/>
          </a:xfrm>
          <a:prstGeom prst="line">
            <a:avLst/>
          </a:prstGeom>
          <a:ln w="34925" cmpd="sng">
            <a:solidFill>
              <a:srgbClr val="4AB3BE"/>
            </a:solidFill>
            <a:headEnd w="lg" len="lg"/>
            <a:tailEnd w="lg" len="lg"/>
          </a:ln>
        </p:spPr>
        <p:style>
          <a:lnRef idx="1">
            <a:schemeClr val="accent1"/>
          </a:lnRef>
          <a:fillRef idx="0">
            <a:schemeClr val="accent1"/>
          </a:fillRef>
          <a:effectRef idx="0">
            <a:schemeClr val="accent1"/>
          </a:effectRef>
          <a:fontRef idx="minor">
            <a:schemeClr val="tx1"/>
          </a:fontRef>
        </p:style>
      </p:cxnSp>
      <p:graphicFrame>
        <p:nvGraphicFramePr>
          <p:cNvPr id="16" name="Tableau 15">
            <a:extLst>
              <a:ext uri="{FF2B5EF4-FFF2-40B4-BE49-F238E27FC236}">
                <a16:creationId xmlns:a16="http://schemas.microsoft.com/office/drawing/2014/main" id="{3C77A160-8619-45EB-AB12-64733E5E09B8}"/>
              </a:ext>
            </a:extLst>
          </p:cNvPr>
          <p:cNvGraphicFramePr>
            <a:graphicFrameLocks noGrp="1"/>
          </p:cNvGraphicFramePr>
          <p:nvPr>
            <p:extLst>
              <p:ext uri="{D42A27DB-BD31-4B8C-83A1-F6EECF244321}">
                <p14:modId xmlns:p14="http://schemas.microsoft.com/office/powerpoint/2010/main" val="353703565"/>
              </p:ext>
            </p:extLst>
          </p:nvPr>
        </p:nvGraphicFramePr>
        <p:xfrm>
          <a:off x="5479995" y="1110740"/>
          <a:ext cx="6450565" cy="5383225"/>
        </p:xfrm>
        <a:graphic>
          <a:graphicData uri="http://schemas.openxmlformats.org/drawingml/2006/table">
            <a:tbl>
              <a:tblPr firstRow="1" bandRow="1">
                <a:tableStyleId>{5940675A-B579-460E-94D1-54222C63F5DA}</a:tableStyleId>
              </a:tblPr>
              <a:tblGrid>
                <a:gridCol w="3630463">
                  <a:extLst>
                    <a:ext uri="{9D8B030D-6E8A-4147-A177-3AD203B41FA5}">
                      <a16:colId xmlns:a16="http://schemas.microsoft.com/office/drawing/2014/main" val="3845426870"/>
                    </a:ext>
                  </a:extLst>
                </a:gridCol>
                <a:gridCol w="2820102">
                  <a:extLst>
                    <a:ext uri="{9D8B030D-6E8A-4147-A177-3AD203B41FA5}">
                      <a16:colId xmlns:a16="http://schemas.microsoft.com/office/drawing/2014/main" val="2794846299"/>
                    </a:ext>
                  </a:extLst>
                </a:gridCol>
              </a:tblGrid>
              <a:tr h="1038381">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b="1"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Méthodes pédagogiques</a:t>
                      </a:r>
                      <a:r>
                        <a:rPr lang="fr-FR" sz="1200" b="1" dirty="0"/>
                        <a:t> </a:t>
                      </a:r>
                      <a:r>
                        <a:rPr lang="fr-FR" sz="1200" dirty="0"/>
                        <a:t>: Cette formation est structurée en cinq modules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solidFill>
                          <a:srgbClr val="00667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DURÉE :</a:t>
                      </a:r>
                      <a:r>
                        <a:rPr lang="fr-FR" sz="1200" b="1" dirty="0"/>
                        <a:t> </a:t>
                      </a:r>
                      <a:r>
                        <a:rPr lang="fr-FR" sz="1200" b="1" dirty="0">
                          <a:solidFill>
                            <a:srgbClr val="00667D"/>
                          </a:solidFill>
                        </a:rPr>
                        <a:t>2 jours (14 heures)</a:t>
                      </a:r>
                      <a:endParaRPr lang="fr-FR" sz="1200" b="1" dirty="0">
                        <a:solidFill>
                          <a:schemeClr val="tx1"/>
                        </a:solidFill>
                      </a:endParaRPr>
                    </a:p>
                  </a:txBody>
                  <a:tcPr/>
                </a:tc>
                <a:tc hMerge="1">
                  <a:txBody>
                    <a:bodyPr/>
                    <a:lstStyle/>
                    <a:p>
                      <a:endParaRPr lang="fr-FR" dirty="0"/>
                    </a:p>
                  </a:txBody>
                  <a:tcPr/>
                </a:tc>
                <a:extLst>
                  <a:ext uri="{0D108BD9-81ED-4DB2-BD59-A6C34878D82A}">
                    <a16:rowId xmlns:a16="http://schemas.microsoft.com/office/drawing/2014/main" val="2815570567"/>
                  </a:ext>
                </a:extLst>
              </a:tr>
              <a:tr h="3714742">
                <a:tc>
                  <a:txBody>
                    <a:bodyPr/>
                    <a:lstStyle/>
                    <a:p>
                      <a:pPr marL="342900" lvl="0" indent="-342900" algn="just">
                        <a:lnSpc>
                          <a:spcPct val="107000"/>
                        </a:lnSpc>
                        <a:buFont typeface="Symbol" panose="05050102010706020507" pitchFamily="18" charset="2"/>
                        <a:buChar char=""/>
                      </a:pPr>
                      <a:r>
                        <a:rPr lang="fr-FR" sz="1100" b="1" dirty="0">
                          <a:solidFill>
                            <a:srgbClr val="00667D"/>
                          </a:solidFill>
                          <a:effectLst/>
                          <a:latin typeface="+mn-lt"/>
                          <a:ea typeface="Calibri" panose="020F0502020204030204" pitchFamily="34" charset="0"/>
                          <a:cs typeface="Times New Roman" panose="02020603050405020304" pitchFamily="18" charset="0"/>
                        </a:rPr>
                        <a:t>Module 1 : Faire le point sur la mise en œuvre du plan d’actions</a:t>
                      </a:r>
                    </a:p>
                    <a:p>
                      <a:pPr marL="800100" lvl="1" indent="-342900" algn="just">
                        <a:lnSpc>
                          <a:spcPct val="107000"/>
                        </a:lnSpc>
                        <a:buFont typeface="Symbol" panose="05050102010706020507" pitchFamily="18" charset="2"/>
                        <a:buChar char=""/>
                      </a:pPr>
                      <a:r>
                        <a:rPr lang="fr-FR" sz="1100" b="0" dirty="0">
                          <a:solidFill>
                            <a:schemeClr val="tx1"/>
                          </a:solidFill>
                          <a:effectLst/>
                          <a:latin typeface="+mn-lt"/>
                          <a:ea typeface="Calibri" panose="020F0502020204030204" pitchFamily="34" charset="0"/>
                          <a:cs typeface="Times New Roman" panose="02020603050405020304" pitchFamily="18" charset="0"/>
                        </a:rPr>
                        <a:t>Codifier l’état d’avancement des travaux avec </a:t>
                      </a:r>
                      <a:r>
                        <a:rPr lang="fr-FR" sz="1100" b="0">
                          <a:solidFill>
                            <a:schemeClr val="tx1"/>
                          </a:solidFill>
                          <a:effectLst/>
                          <a:latin typeface="+mn-lt"/>
                          <a:ea typeface="Calibri" panose="020F0502020204030204" pitchFamily="34" charset="0"/>
                          <a:cs typeface="Times New Roman" panose="02020603050405020304" pitchFamily="18" charset="0"/>
                        </a:rPr>
                        <a:t>des codes couleurs</a:t>
                      </a:r>
                      <a:r>
                        <a:rPr lang="fr-FR" sz="1100" b="1">
                          <a:solidFill>
                            <a:srgbClr val="00667D"/>
                          </a:solidFill>
                          <a:effectLst/>
                          <a:latin typeface="+mn-lt"/>
                          <a:ea typeface="Calibri" panose="020F0502020204030204" pitchFamily="34" charset="0"/>
                          <a:cs typeface="Times New Roman" panose="02020603050405020304" pitchFamily="18" charset="0"/>
                        </a:rPr>
                        <a:t>.</a:t>
                      </a:r>
                      <a:endParaRPr lang="fr-FR" sz="1100" b="1" dirty="0">
                        <a:solidFill>
                          <a:srgbClr val="00667D"/>
                        </a:solidFill>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endParaRPr lang="fr-FR" sz="1100" b="1" dirty="0">
                        <a:solidFill>
                          <a:srgbClr val="00667D"/>
                        </a:solidFill>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endParaRPr lang="fr-FR" sz="1100" b="1" dirty="0">
                        <a:solidFill>
                          <a:srgbClr val="00667D"/>
                        </a:solidFill>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FR" sz="1100" b="1" dirty="0">
                          <a:solidFill>
                            <a:srgbClr val="00667D"/>
                          </a:solidFill>
                          <a:effectLst/>
                          <a:latin typeface="+mn-lt"/>
                          <a:ea typeface="Calibri" panose="020F0502020204030204" pitchFamily="34" charset="0"/>
                          <a:cs typeface="Times New Roman" panose="02020603050405020304" pitchFamily="18" charset="0"/>
                        </a:rPr>
                        <a:t>Module 2 : Recensement des évaluations à réaliser.</a:t>
                      </a:r>
                    </a:p>
                    <a:p>
                      <a:pPr marL="800100" lvl="1" indent="-342900" algn="just">
                        <a:lnSpc>
                          <a:spcPct val="107000"/>
                        </a:lnSpc>
                        <a:buFont typeface="Symbol" panose="05050102010706020507" pitchFamily="18" charset="2"/>
                        <a:buChar char=""/>
                      </a:pPr>
                      <a:r>
                        <a:rPr lang="fr-FR" sz="1100" b="0" dirty="0">
                          <a:solidFill>
                            <a:schemeClr val="tx1"/>
                          </a:solidFill>
                          <a:effectLst/>
                          <a:latin typeface="+mn-lt"/>
                          <a:ea typeface="Calibri" panose="020F0502020204030204" pitchFamily="34" charset="0"/>
                          <a:cs typeface="Times New Roman" panose="02020603050405020304" pitchFamily="18" charset="0"/>
                        </a:rPr>
                        <a:t>Regroupement des actions par grandes catégories.</a:t>
                      </a:r>
                    </a:p>
                    <a:p>
                      <a:pPr marL="800100" lvl="1" indent="-342900" algn="just">
                        <a:lnSpc>
                          <a:spcPct val="107000"/>
                        </a:lnSpc>
                        <a:buFont typeface="Symbol" panose="05050102010706020507" pitchFamily="18" charset="2"/>
                        <a:buChar char=""/>
                      </a:pPr>
                      <a:r>
                        <a:rPr lang="fr-FR" sz="1100" b="0" dirty="0">
                          <a:solidFill>
                            <a:schemeClr val="tx1"/>
                          </a:solidFill>
                          <a:effectLst/>
                          <a:latin typeface="+mn-lt"/>
                          <a:ea typeface="Calibri" panose="020F0502020204030204" pitchFamily="34" charset="0"/>
                          <a:cs typeface="Times New Roman" panose="02020603050405020304" pitchFamily="18" charset="0"/>
                        </a:rPr>
                        <a:t>Identification des liens (début/fin, fin/début) des actions entre elles.</a:t>
                      </a:r>
                    </a:p>
                    <a:p>
                      <a:pPr marL="342900" lvl="0" indent="-342900" algn="just">
                        <a:lnSpc>
                          <a:spcPct val="107000"/>
                        </a:lnSpc>
                        <a:buFont typeface="Symbol" panose="05050102010706020507" pitchFamily="18" charset="2"/>
                        <a:buChar char=""/>
                      </a:pPr>
                      <a:endParaRPr lang="fr-FR" sz="1100" b="1" dirty="0">
                        <a:solidFill>
                          <a:srgbClr val="00667D"/>
                        </a:solidFill>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FR" sz="1100" b="1" dirty="0">
                          <a:solidFill>
                            <a:srgbClr val="00667D"/>
                          </a:solidFill>
                          <a:effectLst/>
                          <a:latin typeface="+mn-lt"/>
                          <a:ea typeface="Calibri" panose="020F0502020204030204" pitchFamily="34" charset="0"/>
                          <a:cs typeface="Times New Roman" panose="02020603050405020304" pitchFamily="18" charset="0"/>
                        </a:rPr>
                        <a:t>Module 3 : Identifications des priorités managériales et des capacités de l’établissement à mettre en œuvre les priorités</a:t>
                      </a:r>
                    </a:p>
                  </a:txBody>
                  <a:tcPr/>
                </a:tc>
                <a:tc>
                  <a:txBody>
                    <a:bodyPr/>
                    <a:lstStyle/>
                    <a:p>
                      <a:pPr marL="342900" lvl="0" indent="-342900" algn="just">
                        <a:lnSpc>
                          <a:spcPct val="107000"/>
                        </a:lnSpc>
                        <a:buFont typeface="Symbol" panose="05050102010706020507" pitchFamily="18" charset="2"/>
                        <a:buChar char=""/>
                      </a:pPr>
                      <a:endParaRPr lang="fr-FR" sz="1100" b="1" dirty="0">
                        <a:solidFill>
                          <a:srgbClr val="00667D"/>
                        </a:solidFill>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endParaRPr lang="fr-FR" sz="1100" b="1" dirty="0">
                        <a:solidFill>
                          <a:srgbClr val="00667D"/>
                        </a:solidFill>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FR" sz="1100" b="1" dirty="0">
                          <a:solidFill>
                            <a:srgbClr val="00667D"/>
                          </a:solidFill>
                          <a:effectLst/>
                          <a:latin typeface="+mn-lt"/>
                          <a:ea typeface="Calibri" panose="020F0502020204030204" pitchFamily="34" charset="0"/>
                          <a:cs typeface="Times New Roman" panose="02020603050405020304" pitchFamily="18" charset="0"/>
                        </a:rPr>
                        <a:t>Module 4 : Rédiger une politique porteuse de sens indiquant le point de vue des dirigeants sur les enjeux à relever pour l’année à venir.</a:t>
                      </a:r>
                    </a:p>
                    <a:p>
                      <a:pPr marL="342900" lvl="0" indent="-342900" algn="just">
                        <a:lnSpc>
                          <a:spcPct val="107000"/>
                        </a:lnSpc>
                        <a:buFont typeface="Symbol" panose="05050102010706020507" pitchFamily="18" charset="2"/>
                        <a:buChar char=""/>
                      </a:pPr>
                      <a:r>
                        <a:rPr lang="fr-FR" sz="1100" b="0" dirty="0">
                          <a:solidFill>
                            <a:schemeClr val="tx1"/>
                          </a:solidFill>
                          <a:effectLst/>
                          <a:latin typeface="+mn-lt"/>
                          <a:ea typeface="Calibri" panose="020F0502020204030204" pitchFamily="34" charset="0"/>
                          <a:cs typeface="Times New Roman" panose="02020603050405020304" pitchFamily="18" charset="0"/>
                        </a:rPr>
                        <a:t>Politique, supports et plan de communication de la politique et du plan d’actions</a:t>
                      </a:r>
                      <a:endParaRPr lang="fr-FR" sz="1100" b="1" dirty="0">
                        <a:solidFill>
                          <a:srgbClr val="00667D"/>
                        </a:solidFill>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endParaRPr lang="fr-FR" sz="1100" b="1" dirty="0">
                        <a:solidFill>
                          <a:srgbClr val="00667D"/>
                        </a:solidFill>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endParaRPr lang="fr-FR" sz="1100" b="1" dirty="0">
                        <a:solidFill>
                          <a:srgbClr val="00667D"/>
                        </a:solidFill>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FR" sz="1100" b="1" dirty="0">
                          <a:solidFill>
                            <a:srgbClr val="00667D"/>
                          </a:solidFill>
                          <a:effectLst/>
                          <a:latin typeface="+mn-lt"/>
                          <a:ea typeface="Calibri" panose="020F0502020204030204" pitchFamily="34" charset="0"/>
                          <a:cs typeface="Times New Roman" panose="02020603050405020304" pitchFamily="18" charset="0"/>
                        </a:rPr>
                        <a:t>Module 5 : Elaborer un diagramme de Gantt sur le modèle du QQOQCP</a:t>
                      </a:r>
                    </a:p>
                    <a:p>
                      <a:pPr marL="342900" lvl="0" indent="-342900" algn="just">
                        <a:lnSpc>
                          <a:spcPct val="107000"/>
                        </a:lnSpc>
                        <a:buFont typeface="Symbol" panose="05050102010706020507" pitchFamily="18" charset="2"/>
                        <a:buChar char=""/>
                      </a:pPr>
                      <a:r>
                        <a:rPr lang="fr-FR" sz="1100" b="0" dirty="0">
                          <a:solidFill>
                            <a:schemeClr val="tx1"/>
                          </a:solidFill>
                          <a:effectLst/>
                          <a:latin typeface="+mn-lt"/>
                          <a:ea typeface="Calibri" panose="020F0502020204030204" pitchFamily="34" charset="0"/>
                          <a:cs typeface="Times New Roman" panose="02020603050405020304" pitchFamily="18" charset="0"/>
                        </a:rPr>
                        <a:t>Les actions, leur planification, l’indentification du responsable et des groupes de travail.</a:t>
                      </a:r>
                    </a:p>
                    <a:p>
                      <a:pPr marL="342900" lvl="0" indent="-342900" algn="just">
                        <a:lnSpc>
                          <a:spcPct val="107000"/>
                        </a:lnSpc>
                        <a:buFont typeface="Symbol" panose="05050102010706020507" pitchFamily="18" charset="2"/>
                        <a:buChar char=""/>
                      </a:pPr>
                      <a:r>
                        <a:rPr lang="fr-FR" sz="1100" b="0" dirty="0">
                          <a:solidFill>
                            <a:schemeClr val="tx1"/>
                          </a:solidFill>
                          <a:effectLst/>
                          <a:latin typeface="+mn-lt"/>
                          <a:ea typeface="Calibri" panose="020F0502020204030204" pitchFamily="34" charset="0"/>
                          <a:cs typeface="Times New Roman" panose="02020603050405020304" pitchFamily="18" charset="0"/>
                        </a:rPr>
                        <a:t>Ne pas oublier le programme d’évaluation.</a:t>
                      </a:r>
                      <a:endParaRPr lang="fr-FR" sz="1100" dirty="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817607560"/>
                  </a:ext>
                </a:extLst>
              </a:tr>
              <a:tr h="630102">
                <a:tc gridSpan="2">
                  <a:txBody>
                    <a:bodyPr/>
                    <a:lstStyle/>
                    <a:p>
                      <a:pPr algn="just"/>
                      <a:r>
                        <a:rPr lang="fr-FR" sz="1400" b="1" dirty="0">
                          <a:solidFill>
                            <a:srgbClr val="00667D"/>
                          </a:solidFill>
                        </a:rPr>
                        <a:t>Evaluation : </a:t>
                      </a:r>
                      <a:r>
                        <a:rPr lang="fr-FR" sz="1200" b="0" dirty="0"/>
                        <a:t>Un QCM amont et aval de la formation permettra de mesurer formellement les acquis. Un questionnaire d’évaluation à chaud sera rempli par les participants à la fin du module 2.</a:t>
                      </a:r>
                      <a:r>
                        <a:rPr lang="fr-FR" sz="1200" b="0" baseline="0" dirty="0"/>
                        <a:t> </a:t>
                      </a:r>
                      <a:endParaRPr lang="fr-FR" sz="1200" b="0" dirty="0"/>
                    </a:p>
                  </a:txBody>
                  <a:tcPr/>
                </a:tc>
                <a:tc hMerge="1">
                  <a:txBody>
                    <a:bodyPr/>
                    <a:lstStyle/>
                    <a:p>
                      <a:endParaRPr lang="fr-FR" sz="1200" b="0" dirty="0"/>
                    </a:p>
                  </a:txBody>
                  <a:tcPr/>
                </a:tc>
                <a:extLst>
                  <a:ext uri="{0D108BD9-81ED-4DB2-BD59-A6C34878D82A}">
                    <a16:rowId xmlns:a16="http://schemas.microsoft.com/office/drawing/2014/main" val="3237368629"/>
                  </a:ext>
                </a:extLst>
              </a:tr>
            </a:tbl>
          </a:graphicData>
        </a:graphic>
      </p:graphicFrame>
      <p:sp>
        <p:nvSpPr>
          <p:cNvPr id="19" name="Rectangle à coins arrondis 18"/>
          <p:cNvSpPr/>
          <p:nvPr/>
        </p:nvSpPr>
        <p:spPr>
          <a:xfrm>
            <a:off x="9886712" y="957020"/>
            <a:ext cx="1800000" cy="360000"/>
          </a:xfrm>
          <a:prstGeom prst="roundRect">
            <a:avLst/>
          </a:prstGeom>
          <a:solidFill>
            <a:srgbClr val="00667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CONTENUS</a:t>
            </a:r>
          </a:p>
        </p:txBody>
      </p:sp>
      <p:sp>
        <p:nvSpPr>
          <p:cNvPr id="20" name="Espace réservé du contenu 2">
            <a:extLst>
              <a:ext uri="{FF2B5EF4-FFF2-40B4-BE49-F238E27FC236}">
                <a16:creationId xmlns:a16="http://schemas.microsoft.com/office/drawing/2014/main" id="{1711C594-130A-49C5-B494-8E42718574C2}"/>
              </a:ext>
            </a:extLst>
          </p:cNvPr>
          <p:cNvSpPr txBox="1">
            <a:spLocks/>
          </p:cNvSpPr>
          <p:nvPr/>
        </p:nvSpPr>
        <p:spPr>
          <a:xfrm>
            <a:off x="271998" y="1236362"/>
            <a:ext cx="2433102" cy="5398232"/>
          </a:xfrm>
          <a:prstGeom prst="rect">
            <a:avLst/>
          </a:prstGeom>
          <a:ln>
            <a:noFill/>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800"/>
              </a:spcAft>
              <a:buNone/>
            </a:pPr>
            <a:endParaRPr lang="fr-FR" sz="1800" dirty="0">
              <a:solidFill>
                <a:schemeClr val="bg1"/>
              </a:solidFill>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1800" dirty="0">
                <a:solidFill>
                  <a:schemeClr val="bg1"/>
                </a:solidFill>
                <a:effectLst/>
                <a:ea typeface="Calibri" panose="020F0502020204030204" pitchFamily="34" charset="0"/>
                <a:cs typeface="Times New Roman" panose="02020603050405020304" pitchFamily="18" charset="0"/>
              </a:rPr>
              <a:t>Cette formation s’adresse aux équipes qui souhaitent structurer une démarche qualité sur le modèle de la « Roue de Deming (PDCA) ». La question est de donner du sens à l’action collective et de proposer un cadre méthodologique structurant, permettant de suivre l’avancement des groupes de travail durant l’année à venir</a:t>
            </a:r>
          </a:p>
          <a:p>
            <a:pPr marL="0" indent="0" algn="just">
              <a:lnSpc>
                <a:spcPct val="107000"/>
              </a:lnSpc>
              <a:spcAft>
                <a:spcPts val="800"/>
              </a:spcAft>
              <a:buNone/>
            </a:pPr>
            <a:r>
              <a:rPr lang="fr-FR" sz="1800" dirty="0">
                <a:solidFill>
                  <a:schemeClr val="bg1"/>
                </a:solidFill>
                <a:ea typeface="Calibri" panose="020F0502020204030204" pitchFamily="34" charset="0"/>
                <a:cs typeface="Times New Roman" panose="02020603050405020304" pitchFamily="18" charset="0"/>
              </a:rPr>
              <a:t>Prérequis : Participer au fonctionnement d’une structure de type « Comité de Pilotage » et être en mesure d’activer le déploiement  des groupes de travail et la mise en œuvre des plans d’actions</a:t>
            </a:r>
            <a:r>
              <a:rPr lang="fr-FR" sz="1800" dirty="0">
                <a:solidFill>
                  <a:schemeClr val="bg1"/>
                </a:solidFill>
                <a:effectLst/>
                <a:ea typeface="Calibri" panose="020F0502020204030204" pitchFamily="34" charset="0"/>
                <a:cs typeface="Times New Roman" panose="02020603050405020304" pitchFamily="18" charset="0"/>
              </a:rPr>
              <a:t>.</a:t>
            </a:r>
          </a:p>
        </p:txBody>
      </p:sp>
      <p:pic>
        <p:nvPicPr>
          <p:cNvPr id="23" name="Imag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216344"/>
            <a:ext cx="1800000" cy="678571"/>
          </a:xfrm>
          <a:prstGeom prst="rect">
            <a:avLst/>
          </a:prstGeom>
        </p:spPr>
      </p:pic>
      <p:sp>
        <p:nvSpPr>
          <p:cNvPr id="2" name="ZoneTexte 1"/>
          <p:cNvSpPr txBox="1"/>
          <p:nvPr/>
        </p:nvSpPr>
        <p:spPr>
          <a:xfrm>
            <a:off x="6794500" y="101600"/>
            <a:ext cx="184666" cy="369332"/>
          </a:xfrm>
          <a:prstGeom prst="rect">
            <a:avLst/>
          </a:prstGeom>
          <a:noFill/>
        </p:spPr>
        <p:txBody>
          <a:bodyPr wrap="none" rtlCol="0">
            <a:spAutoFit/>
          </a:bodyPr>
          <a:lstStyle/>
          <a:p>
            <a:endParaRPr lang="fr-FR" dirty="0"/>
          </a:p>
        </p:txBody>
      </p:sp>
      <p:sp>
        <p:nvSpPr>
          <p:cNvPr id="13" name="Espace réservé du contenu 2">
            <a:extLst>
              <a:ext uri="{FF2B5EF4-FFF2-40B4-BE49-F238E27FC236}">
                <a16:creationId xmlns:a16="http://schemas.microsoft.com/office/drawing/2014/main" id="{D522E506-6D04-45AD-8913-AB735F4E0EEF}"/>
              </a:ext>
            </a:extLst>
          </p:cNvPr>
          <p:cNvSpPr txBox="1">
            <a:spLocks/>
          </p:cNvSpPr>
          <p:nvPr/>
        </p:nvSpPr>
        <p:spPr>
          <a:xfrm>
            <a:off x="2977097" y="1221755"/>
            <a:ext cx="2452859" cy="4195544"/>
          </a:xfrm>
          <a:prstGeom prst="rect">
            <a:avLst/>
          </a:prstGeom>
          <a:ln>
            <a:noFill/>
          </a:ln>
        </p:spPr>
        <p:txBody>
          <a:bodyPr vert="horz" lIns="91440" tIns="45720" rIns="91440" bIns="45720" rtlCol="0">
            <a:normAutofit fontScale="5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r-FR" sz="4300" b="1" dirty="0">
                <a:solidFill>
                  <a:srgbClr val="00667D"/>
                </a:solidFill>
              </a:rPr>
              <a:t>|  Objectifs</a:t>
            </a:r>
          </a:p>
          <a:p>
            <a:pPr algn="l"/>
            <a:endParaRPr lang="fr-FR" sz="2500" b="1" dirty="0">
              <a:solidFill>
                <a:srgbClr val="00667D"/>
              </a:solidFill>
            </a:endParaRPr>
          </a:p>
          <a:p>
            <a:pPr marL="571500" lvl="0" indent="-571500" algn="just">
              <a:lnSpc>
                <a:spcPct val="107000"/>
              </a:lnSpc>
              <a:buFont typeface="Arial" panose="020B0604020202020204" pitchFamily="34" charset="0"/>
              <a:buChar char="•"/>
            </a:pPr>
            <a:r>
              <a:rPr lang="fr-FR" sz="3300" dirty="0">
                <a:solidFill>
                  <a:srgbClr val="00667D"/>
                </a:solidFill>
                <a:latin typeface="Sitka Display" panose="02000505000000020004" pitchFamily="2" charset="0"/>
                <a:ea typeface="Calibri" panose="020F0502020204030204" pitchFamily="34" charset="0"/>
                <a:cs typeface="Times New Roman" panose="02020603050405020304" pitchFamily="18" charset="0"/>
              </a:rPr>
              <a:t>A mi-année, faire le point sur l’avancement des travaux des groupes de travail qualité. </a:t>
            </a:r>
          </a:p>
          <a:p>
            <a:pPr marL="571500" lvl="0" indent="-571500" algn="just">
              <a:lnSpc>
                <a:spcPct val="107000"/>
              </a:lnSpc>
              <a:buFont typeface="Arial" panose="020B0604020202020204" pitchFamily="34" charset="0"/>
              <a:buChar char="•"/>
            </a:pPr>
            <a:r>
              <a:rPr lang="fr-FR" sz="3300" dirty="0">
                <a:solidFill>
                  <a:srgbClr val="00667D"/>
                </a:solidFill>
                <a:latin typeface="Sitka Display" panose="02000505000000020004" pitchFamily="2" charset="0"/>
                <a:ea typeface="Calibri" panose="020F0502020204030204" pitchFamily="34" charset="0"/>
                <a:cs typeface="Times New Roman" panose="02020603050405020304" pitchFamily="18" charset="0"/>
              </a:rPr>
              <a:t>Maîtriser les plannings et les ressources.</a:t>
            </a:r>
          </a:p>
          <a:p>
            <a:pPr marL="571500" lvl="0" indent="-571500" algn="just">
              <a:lnSpc>
                <a:spcPct val="107000"/>
              </a:lnSpc>
              <a:buFont typeface="Arial" panose="020B0604020202020204" pitchFamily="34" charset="0"/>
              <a:buChar char="•"/>
            </a:pPr>
            <a:r>
              <a:rPr lang="fr-FR" sz="3300" dirty="0">
                <a:solidFill>
                  <a:srgbClr val="00667D"/>
                </a:solidFill>
                <a:latin typeface="Sitka Display" panose="02000505000000020004" pitchFamily="2" charset="0"/>
                <a:ea typeface="Calibri" panose="020F0502020204030204" pitchFamily="34" charset="0"/>
                <a:cs typeface="Times New Roman" panose="02020603050405020304" pitchFamily="18" charset="0"/>
              </a:rPr>
              <a:t>Identifier et résoudre les difficultés de mise en œuvre.</a:t>
            </a:r>
          </a:p>
          <a:p>
            <a:pPr marL="742950" lvl="0" indent="-742950" algn="just">
              <a:lnSpc>
                <a:spcPct val="107000"/>
              </a:lnSpc>
              <a:buFont typeface="+mj-lt"/>
              <a:buAutoNum type="arabicPeriod"/>
            </a:pPr>
            <a:endParaRPr lang="fr-FR" sz="3600" dirty="0">
              <a:solidFill>
                <a:srgbClr val="00667D"/>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ZoneTexte 14">
            <a:extLst>
              <a:ext uri="{FF2B5EF4-FFF2-40B4-BE49-F238E27FC236}">
                <a16:creationId xmlns:a16="http://schemas.microsoft.com/office/drawing/2014/main" id="{B9D70040-F3DD-44FC-B239-D8FA2D1E3DBC}"/>
              </a:ext>
            </a:extLst>
          </p:cNvPr>
          <p:cNvSpPr txBox="1"/>
          <p:nvPr/>
        </p:nvSpPr>
        <p:spPr>
          <a:xfrm>
            <a:off x="3143110" y="5417299"/>
            <a:ext cx="2112202" cy="1143903"/>
          </a:xfrm>
          <a:prstGeom prst="rect">
            <a:avLst/>
          </a:prstGeom>
          <a:noFill/>
          <a:ln>
            <a:solidFill>
              <a:srgbClr val="00667D"/>
            </a:solidFill>
          </a:ln>
        </p:spPr>
        <p:txBody>
          <a:bodyPr wrap="square" rtlCol="0" anchor="t">
            <a:spAutoFit/>
          </a:bodyPr>
          <a:lstStyle/>
          <a:p>
            <a:pPr>
              <a:spcAft>
                <a:spcPts val="400"/>
              </a:spcAft>
            </a:pPr>
            <a:r>
              <a:rPr lang="fr-FR" sz="2000" b="1" dirty="0">
                <a:solidFill>
                  <a:srgbClr val="00667D"/>
                </a:solidFill>
              </a:rPr>
              <a:t>+</a:t>
            </a:r>
            <a:r>
              <a:rPr lang="fr-FR" sz="1400" b="1" dirty="0">
                <a:solidFill>
                  <a:srgbClr val="00667D"/>
                </a:solidFill>
              </a:rPr>
              <a:t> </a:t>
            </a:r>
            <a:r>
              <a:rPr lang="fr-FR" sz="1600" b="1" dirty="0">
                <a:solidFill>
                  <a:srgbClr val="00667D"/>
                </a:solidFill>
              </a:rPr>
              <a:t>Infos Pratiques</a:t>
            </a:r>
          </a:p>
          <a:p>
            <a:r>
              <a:rPr lang="fr-FR" sz="900" dirty="0"/>
              <a:t>Formation réalisée en présentiel ou en FOAD.</a:t>
            </a:r>
          </a:p>
          <a:p>
            <a:r>
              <a:rPr lang="fr-FR" sz="900" b="1" dirty="0">
                <a:solidFill>
                  <a:srgbClr val="00667D"/>
                </a:solidFill>
              </a:rPr>
              <a:t>Prix net </a:t>
            </a:r>
            <a:r>
              <a:rPr lang="fr-FR" sz="900" dirty="0"/>
              <a:t> : à négocier</a:t>
            </a:r>
          </a:p>
          <a:p>
            <a:r>
              <a:rPr lang="fr-FR" sz="900" b="1" dirty="0">
                <a:solidFill>
                  <a:srgbClr val="00667D"/>
                </a:solidFill>
              </a:rPr>
              <a:t>Prérequis </a:t>
            </a:r>
            <a:r>
              <a:rPr lang="fr-FR" sz="900" dirty="0"/>
              <a:t>: Être membre du comité de pilotage qualité (ou équivalent)</a:t>
            </a:r>
          </a:p>
        </p:txBody>
      </p:sp>
    </p:spTree>
    <p:extLst>
      <p:ext uri="{BB962C8B-B14F-4D97-AF65-F5344CB8AC3E}">
        <p14:creationId xmlns:p14="http://schemas.microsoft.com/office/powerpoint/2010/main" val="1463482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0"/>
            <a:ext cx="2918426" cy="6858000"/>
          </a:xfrm>
          <a:prstGeom prst="rect">
            <a:avLst/>
          </a:prstGeom>
          <a:solidFill>
            <a:srgbClr val="0066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8" name="Espace réservé du pied de page 7"/>
          <p:cNvSpPr>
            <a:spLocks noGrp="1"/>
          </p:cNvSpPr>
          <p:nvPr>
            <p:ph type="ftr" sz="quarter" idx="11"/>
          </p:nvPr>
        </p:nvSpPr>
        <p:spPr>
          <a:xfrm>
            <a:off x="2918429" y="6492875"/>
            <a:ext cx="9020273" cy="365125"/>
          </a:xfrm>
        </p:spPr>
        <p:txBody>
          <a:bodyPr/>
          <a:lstStyle/>
          <a:p>
            <a:pPr algn="r"/>
            <a:r>
              <a:rPr lang="fr-FR" dirty="0">
                <a:solidFill>
                  <a:srgbClr val="00667D"/>
                </a:solidFill>
              </a:rPr>
              <a:t>Page </a:t>
            </a:r>
            <a:fld id="{87620CFA-93A9-AD49-AE8A-0468E66F4DBA}" type="slidenum">
              <a:rPr lang="fr-FR" smtClean="0">
                <a:solidFill>
                  <a:srgbClr val="00667D"/>
                </a:solidFill>
              </a:rPr>
              <a:pPr algn="r"/>
              <a:t>11</a:t>
            </a:fld>
            <a:r>
              <a:rPr lang="fr-FR" dirty="0">
                <a:solidFill>
                  <a:srgbClr val="00667D"/>
                </a:solidFill>
              </a:rPr>
              <a:t> </a:t>
            </a:r>
            <a:r>
              <a:rPr lang="fr-FR" b="1" dirty="0">
                <a:solidFill>
                  <a:srgbClr val="00667D"/>
                </a:solidFill>
              </a:rPr>
              <a:t> |  </a:t>
            </a:r>
            <a:r>
              <a:rPr lang="fr-FR" dirty="0">
                <a:solidFill>
                  <a:srgbClr val="00667D"/>
                </a:solidFill>
              </a:rPr>
              <a:t>2LFCE - 06.74.78.76.75 - contact@2lfce.fr – https//:www.ludoviclavie.fr</a:t>
            </a:r>
          </a:p>
        </p:txBody>
      </p:sp>
      <p:sp>
        <p:nvSpPr>
          <p:cNvPr id="9" name="ZoneTexte 8"/>
          <p:cNvSpPr txBox="1"/>
          <p:nvPr/>
        </p:nvSpPr>
        <p:spPr>
          <a:xfrm>
            <a:off x="3190424" y="254655"/>
            <a:ext cx="8647665" cy="461665"/>
          </a:xfrm>
          <a:prstGeom prst="rect">
            <a:avLst/>
          </a:prstGeom>
          <a:noFill/>
        </p:spPr>
        <p:txBody>
          <a:bodyPr wrap="square" rtlCol="0">
            <a:spAutoFit/>
          </a:bodyPr>
          <a:lstStyle/>
          <a:p>
            <a:r>
              <a:rPr lang="fr-FR" sz="2400" dirty="0"/>
              <a:t>Référent Qualité en ESSMS</a:t>
            </a:r>
          </a:p>
        </p:txBody>
      </p:sp>
      <p:cxnSp>
        <p:nvCxnSpPr>
          <p:cNvPr id="10" name="Connecteur droit 9">
            <a:extLst>
              <a:ext uri="{FF2B5EF4-FFF2-40B4-BE49-F238E27FC236}">
                <a16:creationId xmlns:a16="http://schemas.microsoft.com/office/drawing/2014/main" id="{58037737-DAC6-4157-BC2D-1DA0801992BE}"/>
              </a:ext>
            </a:extLst>
          </p:cNvPr>
          <p:cNvCxnSpPr>
            <a:cxnSpLocks/>
          </p:cNvCxnSpPr>
          <p:nvPr/>
        </p:nvCxnSpPr>
        <p:spPr>
          <a:xfrm>
            <a:off x="1459213" y="1030630"/>
            <a:ext cx="4553288" cy="0"/>
          </a:xfrm>
          <a:prstGeom prst="line">
            <a:avLst/>
          </a:prstGeom>
          <a:ln w="34925" cmpd="sng">
            <a:solidFill>
              <a:srgbClr val="4AB3BE"/>
            </a:solidFill>
            <a:headEnd w="lg" len="lg"/>
            <a:tailEnd w="lg" len="lg"/>
          </a:ln>
        </p:spPr>
        <p:style>
          <a:lnRef idx="1">
            <a:schemeClr val="accent1"/>
          </a:lnRef>
          <a:fillRef idx="0">
            <a:schemeClr val="accent1"/>
          </a:fillRef>
          <a:effectRef idx="0">
            <a:schemeClr val="accent1"/>
          </a:effectRef>
          <a:fontRef idx="minor">
            <a:schemeClr val="tx1"/>
          </a:fontRef>
        </p:style>
      </p:cxnSp>
      <p:graphicFrame>
        <p:nvGraphicFramePr>
          <p:cNvPr id="16" name="Tableau 15">
            <a:extLst>
              <a:ext uri="{FF2B5EF4-FFF2-40B4-BE49-F238E27FC236}">
                <a16:creationId xmlns:a16="http://schemas.microsoft.com/office/drawing/2014/main" id="{3C77A160-8619-45EB-AB12-64733E5E09B8}"/>
              </a:ext>
            </a:extLst>
          </p:cNvPr>
          <p:cNvGraphicFramePr>
            <a:graphicFrameLocks noGrp="1"/>
          </p:cNvGraphicFramePr>
          <p:nvPr>
            <p:extLst>
              <p:ext uri="{D42A27DB-BD31-4B8C-83A1-F6EECF244321}">
                <p14:modId xmlns:p14="http://schemas.microsoft.com/office/powerpoint/2010/main" val="2110462922"/>
              </p:ext>
            </p:extLst>
          </p:nvPr>
        </p:nvGraphicFramePr>
        <p:xfrm>
          <a:off x="5479995" y="1110740"/>
          <a:ext cx="6450565" cy="5598342"/>
        </p:xfrm>
        <a:graphic>
          <a:graphicData uri="http://schemas.openxmlformats.org/drawingml/2006/table">
            <a:tbl>
              <a:tblPr firstRow="1" bandRow="1">
                <a:tableStyleId>{5940675A-B579-460E-94D1-54222C63F5DA}</a:tableStyleId>
              </a:tblPr>
              <a:tblGrid>
                <a:gridCol w="6450565">
                  <a:extLst>
                    <a:ext uri="{9D8B030D-6E8A-4147-A177-3AD203B41FA5}">
                      <a16:colId xmlns:a16="http://schemas.microsoft.com/office/drawing/2014/main" val="3845426870"/>
                    </a:ext>
                  </a:extLst>
                </a:gridCol>
              </a:tblGrid>
              <a:tr h="103838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b="1"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Méthodes pédagogiques</a:t>
                      </a:r>
                      <a:r>
                        <a:rPr lang="fr-FR" sz="1200" b="1" dirty="0"/>
                        <a:t> </a:t>
                      </a:r>
                      <a:r>
                        <a:rPr lang="fr-FR" sz="1200" dirty="0"/>
                        <a:t>: Cette formation est structurée en trois jours et 11 modules pédagogiques de deux heures environ dont les séquences seront choisies avec le groupe en fonction de ses priorités.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solidFill>
                          <a:srgbClr val="00667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DURÉE :</a:t>
                      </a:r>
                      <a:r>
                        <a:rPr lang="fr-FR" sz="1200" b="1" dirty="0"/>
                        <a:t> </a:t>
                      </a:r>
                      <a:r>
                        <a:rPr lang="fr-FR" sz="1200" b="1" dirty="0">
                          <a:solidFill>
                            <a:srgbClr val="00667D"/>
                          </a:solidFill>
                        </a:rPr>
                        <a:t>3 jours </a:t>
                      </a:r>
                      <a:endParaRPr lang="fr-FR" sz="1200" b="1" dirty="0">
                        <a:solidFill>
                          <a:schemeClr val="tx1"/>
                        </a:solidFill>
                      </a:endParaRPr>
                    </a:p>
                  </a:txBody>
                  <a:tcPr/>
                </a:tc>
                <a:extLst>
                  <a:ext uri="{0D108BD9-81ED-4DB2-BD59-A6C34878D82A}">
                    <a16:rowId xmlns:a16="http://schemas.microsoft.com/office/drawing/2014/main" val="2815570567"/>
                  </a:ext>
                </a:extLst>
              </a:tr>
              <a:tr h="3424007">
                <a:tc>
                  <a:txBody>
                    <a:bodyPr/>
                    <a:lstStyle/>
                    <a:p>
                      <a:pPr marL="0" indent="0" algn="just">
                        <a:buFont typeface="Arial" panose="020B0604020202020204" pitchFamily="34" charset="0"/>
                        <a:buNone/>
                      </a:pPr>
                      <a:r>
                        <a:rPr lang="fr-FR" sz="1100" b="1" kern="1200" dirty="0">
                          <a:solidFill>
                            <a:srgbClr val="00667D"/>
                          </a:solidFill>
                          <a:effectLst/>
                          <a:latin typeface="+mn-lt"/>
                          <a:ea typeface="Calibri" panose="020F0502020204030204" pitchFamily="34" charset="0"/>
                          <a:cs typeface="Times New Roman" panose="02020603050405020304" pitchFamily="18" charset="0"/>
                        </a:rPr>
                        <a:t>9</a:t>
                      </a:r>
                      <a:r>
                        <a:rPr lang="fr-FR" sz="1400" b="1" kern="1200" dirty="0">
                          <a:solidFill>
                            <a:srgbClr val="00667D"/>
                          </a:solidFill>
                          <a:effectLst/>
                          <a:latin typeface="+mn-lt"/>
                          <a:ea typeface="+mn-ea"/>
                          <a:cs typeface="+mn-cs"/>
                        </a:rPr>
                        <a:t> modules à la carte </a:t>
                      </a:r>
                      <a:r>
                        <a:rPr lang="fr-FR" sz="1400" b="1" kern="1200" dirty="0">
                          <a:solidFill>
                            <a:schemeClr val="tx1"/>
                          </a:solidFill>
                          <a:effectLst/>
                          <a:latin typeface="+mn-lt"/>
                          <a:ea typeface="+mn-ea"/>
                          <a:cs typeface="+mn-cs"/>
                        </a:rPr>
                        <a:t>:</a:t>
                      </a:r>
                    </a:p>
                    <a:p>
                      <a:pPr marL="0" indent="0" algn="just">
                        <a:buFont typeface="Arial" panose="020B0604020202020204" pitchFamily="34" charset="0"/>
                        <a:buNone/>
                      </a:pPr>
                      <a:endParaRPr lang="fr-FR"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Les bases de la qualité en ESSMS : découvrir les grands principes de la qualité et les attendus de l’évaluation de la HAS.</a:t>
                      </a:r>
                    </a:p>
                    <a:p>
                      <a:pPr marL="228600" lvl="0" indent="-228600">
                        <a:buFont typeface="+mj-lt"/>
                        <a:buAutoNum type="arabicPeriod"/>
                      </a:pPr>
                      <a:r>
                        <a:rPr lang="fr-FR" sz="1200" kern="1200" dirty="0">
                          <a:solidFill>
                            <a:schemeClr val="tx1"/>
                          </a:solidFill>
                          <a:effectLst/>
                          <a:latin typeface="+mn-lt"/>
                          <a:ea typeface="+mn-ea"/>
                          <a:cs typeface="+mn-cs"/>
                        </a:rPr>
                        <a:t>Exploration du référentiel unique HAS : identifier les liens avec le projet d'établissement, </a:t>
                      </a:r>
                    </a:p>
                    <a:p>
                      <a:pPr marL="228600" lvl="0" indent="-228600">
                        <a:buFont typeface="+mj-lt"/>
                        <a:buAutoNum type="arabicPeriod"/>
                      </a:pPr>
                      <a:r>
                        <a:rPr lang="fr-FR" sz="1200" kern="1200" dirty="0">
                          <a:solidFill>
                            <a:schemeClr val="tx1"/>
                          </a:solidFill>
                          <a:effectLst/>
                          <a:latin typeface="+mn-lt"/>
                          <a:ea typeface="+mn-ea"/>
                          <a:cs typeface="+mn-cs"/>
                        </a:rPr>
                        <a:t>Etablir les relations entre les RBPP et le référentiel HAS.</a:t>
                      </a:r>
                    </a:p>
                    <a:p>
                      <a:pPr marL="228600" lvl="0" indent="-228600">
                        <a:buFont typeface="+mj-lt"/>
                        <a:buAutoNum type="arabicPeriod"/>
                      </a:pPr>
                      <a:r>
                        <a:rPr lang="fr-FR" sz="1200" kern="1200" dirty="0">
                          <a:solidFill>
                            <a:schemeClr val="tx1"/>
                          </a:solidFill>
                          <a:effectLst/>
                          <a:latin typeface="+mn-lt"/>
                          <a:ea typeface="+mn-ea"/>
                          <a:cs typeface="+mn-cs"/>
                        </a:rPr>
                        <a:t>La cartographie des risques : Identifier les risques en ESSMS et dans mon établissement. Mettre en place le recueil des événements indésirables, la déclaration de maltraitance et les plaintes et réclamations. Définir un plan de prévention et de maintien de l’activité.</a:t>
                      </a:r>
                    </a:p>
                    <a:p>
                      <a:pPr marL="228600" lvl="0" indent="-228600">
                        <a:buFont typeface="+mj-lt"/>
                        <a:buAutoNum type="arabicPeriod"/>
                      </a:pPr>
                      <a:r>
                        <a:rPr lang="fr-FR" sz="1200" kern="1200" dirty="0">
                          <a:solidFill>
                            <a:schemeClr val="tx1"/>
                          </a:solidFill>
                          <a:effectLst/>
                          <a:latin typeface="+mn-lt"/>
                          <a:ea typeface="+mn-ea"/>
                          <a:cs typeface="+mn-cs"/>
                        </a:rPr>
                        <a:t>Le programme d’actions qualité : mener une analyse pour définir et piloter les priorités du plan d’actions</a:t>
                      </a:r>
                    </a:p>
                    <a:p>
                      <a:pPr marL="228600" lvl="0" indent="-228600">
                        <a:buFont typeface="+mj-lt"/>
                        <a:buAutoNum type="arabicPeriod"/>
                      </a:pPr>
                      <a:r>
                        <a:rPr lang="fr-FR" sz="1200" kern="1200" dirty="0">
                          <a:solidFill>
                            <a:schemeClr val="tx1"/>
                          </a:solidFill>
                          <a:effectLst/>
                          <a:latin typeface="+mn-lt"/>
                          <a:ea typeface="+mn-ea"/>
                          <a:cs typeface="+mn-cs"/>
                        </a:rPr>
                        <a:t>Le programme d’évaluation : intégrer au plan d’actions des approches évaluatives.</a:t>
                      </a:r>
                    </a:p>
                    <a:p>
                      <a:pPr marL="228600" lvl="0" indent="-228600">
                        <a:buFont typeface="+mj-lt"/>
                        <a:buAutoNum type="arabicPeriod"/>
                      </a:pPr>
                      <a:r>
                        <a:rPr lang="fr-FR" sz="1200" kern="1200" dirty="0">
                          <a:solidFill>
                            <a:schemeClr val="tx1"/>
                          </a:solidFill>
                          <a:effectLst/>
                          <a:latin typeface="+mn-lt"/>
                          <a:ea typeface="+mn-ea"/>
                          <a:cs typeface="+mn-cs"/>
                        </a:rPr>
                        <a:t>La gestion documentaire : prendre en compte l'impératif de traçabilité des documents de preuve par une gestion documentaire.</a:t>
                      </a:r>
                    </a:p>
                    <a:p>
                      <a:pPr marL="228600" lvl="0" indent="-228600">
                        <a:buFont typeface="+mj-lt"/>
                        <a:buAutoNum type="arabicPeriod"/>
                      </a:pPr>
                      <a:r>
                        <a:rPr lang="fr-FR" sz="1200" kern="1200" dirty="0">
                          <a:solidFill>
                            <a:schemeClr val="tx1"/>
                          </a:solidFill>
                          <a:effectLst/>
                          <a:latin typeface="+mn-lt"/>
                          <a:ea typeface="+mn-ea"/>
                          <a:cs typeface="+mn-cs"/>
                        </a:rPr>
                        <a:t>Les systèmes de veilles : La veille à organiser en interne</a:t>
                      </a:r>
                    </a:p>
                    <a:p>
                      <a:pPr marL="228600" lvl="0" indent="-228600">
                        <a:buFont typeface="+mj-lt"/>
                        <a:buAutoNum type="arabicPeriod"/>
                      </a:pPr>
                      <a:r>
                        <a:rPr lang="fr-FR" sz="1200" kern="1200" dirty="0" err="1">
                          <a:solidFill>
                            <a:schemeClr val="tx1"/>
                          </a:solidFill>
                          <a:effectLst/>
                          <a:latin typeface="+mn-lt"/>
                          <a:ea typeface="+mn-ea"/>
                          <a:cs typeface="+mn-cs"/>
                        </a:rPr>
                        <a:t>Synae</a:t>
                      </a:r>
                      <a:r>
                        <a:rPr lang="fr-FR" sz="1200" kern="1200" dirty="0">
                          <a:solidFill>
                            <a:schemeClr val="tx1"/>
                          </a:solidFill>
                          <a:effectLst/>
                          <a:latin typeface="+mn-lt"/>
                          <a:ea typeface="+mn-ea"/>
                          <a:cs typeface="+mn-cs"/>
                        </a:rPr>
                        <a:t> : L'auto-évaluation : organiser son auto-évaluation en vue de l'évaluation (accompagné traceur, traceur ciblé, audit système).</a:t>
                      </a:r>
                    </a:p>
                    <a:p>
                      <a:pPr marL="0" indent="0" algn="just">
                        <a:buFont typeface="Arial" panose="020B0604020202020204" pitchFamily="34" charset="0"/>
                        <a:buNone/>
                      </a:pPr>
                      <a:endParaRPr lang="fr-FR" sz="1200" b="1" kern="1200" dirty="0">
                        <a:solidFill>
                          <a:schemeClr val="tx1"/>
                        </a:solidFill>
                        <a:effectLst/>
                        <a:latin typeface="+mn-lt"/>
                        <a:ea typeface="+mn-ea"/>
                        <a:cs typeface="+mn-cs"/>
                      </a:endParaRPr>
                    </a:p>
                    <a:p>
                      <a:pPr marL="0" indent="0" algn="just">
                        <a:buFont typeface="Arial" panose="020B0604020202020204" pitchFamily="34" charset="0"/>
                        <a:buNone/>
                      </a:pPr>
                      <a:r>
                        <a:rPr lang="fr-FR" sz="1200" dirty="0"/>
                        <a:t>Notons que cette formation peut tout à fait s’adresser au comité de pilotage qualité d’un établissement qui voudrait appréhender ces notions de manière plus homogène et concertée</a:t>
                      </a:r>
                      <a:r>
                        <a:rPr lang="fr-FR" sz="1100" dirty="0">
                          <a:effectLst/>
                          <a:latin typeface="+mn-lt"/>
                          <a:cs typeface="Times New Roman" panose="02020603050405020304" pitchFamily="18" charset="0"/>
                        </a:rPr>
                        <a:t>.</a:t>
                      </a:r>
                      <a:endParaRPr lang="fr-FR" sz="1100" kern="1200" dirty="0">
                        <a:solidFill>
                          <a:schemeClr val="tx1"/>
                        </a:solidFill>
                        <a:effectLst/>
                        <a:latin typeface="+mn-lt"/>
                        <a:ea typeface="+mn-ea"/>
                        <a:cs typeface="+mn-cs"/>
                      </a:endParaRPr>
                    </a:p>
                  </a:txBody>
                  <a:tcPr/>
                </a:tc>
                <a:extLst>
                  <a:ext uri="{0D108BD9-81ED-4DB2-BD59-A6C34878D82A}">
                    <a16:rowId xmlns:a16="http://schemas.microsoft.com/office/drawing/2014/main" val="1817607560"/>
                  </a:ext>
                </a:extLst>
              </a:tr>
              <a:tr h="630102">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Evaluation : </a:t>
                      </a:r>
                      <a:r>
                        <a:rPr lang="fr-FR" sz="1100" b="0" dirty="0"/>
                        <a:t>Un QCM amont et aval de la formation permettra de mesurer formellement les acquis. </a:t>
                      </a:r>
                    </a:p>
                    <a:p>
                      <a:pPr algn="just"/>
                      <a:endParaRPr lang="fr-FR" sz="1100" b="0" dirty="0"/>
                    </a:p>
                  </a:txBody>
                  <a:tcPr/>
                </a:tc>
                <a:extLst>
                  <a:ext uri="{0D108BD9-81ED-4DB2-BD59-A6C34878D82A}">
                    <a16:rowId xmlns:a16="http://schemas.microsoft.com/office/drawing/2014/main" val="3237368629"/>
                  </a:ext>
                </a:extLst>
              </a:tr>
            </a:tbl>
          </a:graphicData>
        </a:graphic>
      </p:graphicFrame>
      <p:sp>
        <p:nvSpPr>
          <p:cNvPr id="19" name="Rectangle à coins arrondis 18"/>
          <p:cNvSpPr/>
          <p:nvPr/>
        </p:nvSpPr>
        <p:spPr>
          <a:xfrm>
            <a:off x="9886712" y="957020"/>
            <a:ext cx="1800000" cy="360000"/>
          </a:xfrm>
          <a:prstGeom prst="roundRect">
            <a:avLst/>
          </a:prstGeom>
          <a:solidFill>
            <a:srgbClr val="00667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CONTENUS</a:t>
            </a:r>
          </a:p>
        </p:txBody>
      </p:sp>
      <p:sp>
        <p:nvSpPr>
          <p:cNvPr id="20" name="Espace réservé du contenu 2">
            <a:extLst>
              <a:ext uri="{FF2B5EF4-FFF2-40B4-BE49-F238E27FC236}">
                <a16:creationId xmlns:a16="http://schemas.microsoft.com/office/drawing/2014/main" id="{1711C594-130A-49C5-B494-8E42718574C2}"/>
              </a:ext>
            </a:extLst>
          </p:cNvPr>
          <p:cNvSpPr txBox="1">
            <a:spLocks/>
          </p:cNvSpPr>
          <p:nvPr/>
        </p:nvSpPr>
        <p:spPr>
          <a:xfrm>
            <a:off x="271998" y="1236362"/>
            <a:ext cx="2433102" cy="5398232"/>
          </a:xfrm>
          <a:prstGeom prst="rect">
            <a:avLst/>
          </a:prstGeom>
          <a:ln>
            <a:noFill/>
          </a:ln>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800" dirty="0">
                <a:solidFill>
                  <a:schemeClr val="bg1"/>
                </a:solidFill>
              </a:rPr>
              <a:t>Être ou devenir référent qualité en ESSMS n’est pas chose aisée. </a:t>
            </a:r>
          </a:p>
          <a:p>
            <a:pPr marL="0" indent="0" algn="just">
              <a:buNone/>
            </a:pPr>
            <a:r>
              <a:rPr lang="fr-FR" sz="1800" dirty="0">
                <a:solidFill>
                  <a:schemeClr val="bg1"/>
                </a:solidFill>
              </a:rPr>
              <a:t>Pour des professionnels dont le métier initial n’est souvent pas centré sur le management de la qualité, il est nécessaire de comprendre les attentes et les bonnes pratiques du secteur médico-social, de savoir mobiliser les équipes et d’utiliser des méthodologies adaptées au management de l’amélioration continue de la qualité et de la gestion des risques.</a:t>
            </a:r>
          </a:p>
          <a:p>
            <a:pPr marL="0" indent="0" algn="just">
              <a:buNone/>
            </a:pPr>
            <a:r>
              <a:rPr lang="fr-FR" sz="1800" dirty="0">
                <a:solidFill>
                  <a:schemeClr val="bg1"/>
                </a:solidFill>
              </a:rPr>
              <a:t>Cette formation donne aux référents qualité les éléments de compréhension des démarches à mettre en œuvre, d’aide au repérage des outils utiles à mobiliser, fournit des réponses aux questions concrètes et conforte le positionnement du référent au sein de l'institution</a:t>
            </a:r>
            <a:r>
              <a:rPr lang="fr-FR" sz="1200" i="1" dirty="0">
                <a:solidFill>
                  <a:schemeClr val="bg1"/>
                </a:solidFill>
              </a:rPr>
              <a:t>.</a:t>
            </a:r>
            <a:endParaRPr lang="fr-FR" sz="1200" dirty="0">
              <a:solidFill>
                <a:schemeClr val="bg1"/>
              </a:solidFill>
            </a:endParaRPr>
          </a:p>
        </p:txBody>
      </p:sp>
      <p:pic>
        <p:nvPicPr>
          <p:cNvPr id="23" name="Imag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216344"/>
            <a:ext cx="1800000" cy="678571"/>
          </a:xfrm>
          <a:prstGeom prst="rect">
            <a:avLst/>
          </a:prstGeom>
        </p:spPr>
      </p:pic>
      <p:sp>
        <p:nvSpPr>
          <p:cNvPr id="2" name="ZoneTexte 1"/>
          <p:cNvSpPr txBox="1"/>
          <p:nvPr/>
        </p:nvSpPr>
        <p:spPr>
          <a:xfrm>
            <a:off x="6794500" y="101600"/>
            <a:ext cx="184666" cy="369332"/>
          </a:xfrm>
          <a:prstGeom prst="rect">
            <a:avLst/>
          </a:prstGeom>
          <a:noFill/>
        </p:spPr>
        <p:txBody>
          <a:bodyPr wrap="none" rtlCol="0">
            <a:spAutoFit/>
          </a:bodyPr>
          <a:lstStyle/>
          <a:p>
            <a:endParaRPr lang="fr-FR" dirty="0"/>
          </a:p>
        </p:txBody>
      </p:sp>
      <p:sp>
        <p:nvSpPr>
          <p:cNvPr id="13" name="Espace réservé du contenu 2">
            <a:extLst>
              <a:ext uri="{FF2B5EF4-FFF2-40B4-BE49-F238E27FC236}">
                <a16:creationId xmlns:a16="http://schemas.microsoft.com/office/drawing/2014/main" id="{D522E506-6D04-45AD-8913-AB735F4E0EEF}"/>
              </a:ext>
            </a:extLst>
          </p:cNvPr>
          <p:cNvSpPr txBox="1">
            <a:spLocks/>
          </p:cNvSpPr>
          <p:nvPr/>
        </p:nvSpPr>
        <p:spPr>
          <a:xfrm>
            <a:off x="3051723" y="1221755"/>
            <a:ext cx="2294977" cy="4048541"/>
          </a:xfrm>
          <a:prstGeom prst="rect">
            <a:avLst/>
          </a:prstGeom>
          <a:ln>
            <a:noFill/>
          </a:ln>
        </p:spPr>
        <p:txBody>
          <a:bodyPr vert="horz" lIns="91440" tIns="45720" rIns="91440" bIns="45720" rtlCol="0">
            <a:normAutofit fontScale="5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r-FR" sz="4300" b="1" dirty="0">
                <a:solidFill>
                  <a:srgbClr val="00667D"/>
                </a:solidFill>
              </a:rPr>
              <a:t>|  </a:t>
            </a:r>
            <a:r>
              <a:rPr lang="fr-FR" sz="3300" b="1" dirty="0">
                <a:solidFill>
                  <a:srgbClr val="00667D"/>
                </a:solidFill>
              </a:rPr>
              <a:t>Objectifs</a:t>
            </a:r>
          </a:p>
          <a:p>
            <a:pPr lvl="0" algn="just"/>
            <a:r>
              <a:rPr lang="fr-FR" sz="2200" dirty="0">
                <a:solidFill>
                  <a:srgbClr val="00667D"/>
                </a:solidFill>
              </a:rPr>
              <a:t>- </a:t>
            </a:r>
            <a:r>
              <a:rPr lang="fr-FR" sz="1900" dirty="0">
                <a:solidFill>
                  <a:srgbClr val="00667D"/>
                </a:solidFill>
              </a:rPr>
              <a:t>Comprendre les principaux enjeux des démarches qualité en ESSMS.</a:t>
            </a:r>
          </a:p>
          <a:p>
            <a:pPr lvl="0" algn="just"/>
            <a:r>
              <a:rPr lang="fr-FR" sz="1900" dirty="0">
                <a:solidFill>
                  <a:srgbClr val="00667D"/>
                </a:solidFill>
              </a:rPr>
              <a:t>- Connaître et prendre en compte les attentes des ARS et des Conseils Départementaux.</a:t>
            </a:r>
          </a:p>
          <a:p>
            <a:pPr lvl="0" algn="just"/>
            <a:r>
              <a:rPr lang="fr-FR" sz="1900" dirty="0">
                <a:solidFill>
                  <a:srgbClr val="00667D"/>
                </a:solidFill>
              </a:rPr>
              <a:t>- Repérer le niveau de maturité de l’ESSMS en matière de culture et de démarche qualité.</a:t>
            </a:r>
          </a:p>
          <a:p>
            <a:pPr lvl="0" algn="just"/>
            <a:r>
              <a:rPr lang="fr-FR" sz="1900" dirty="0">
                <a:solidFill>
                  <a:srgbClr val="00667D"/>
                </a:solidFill>
              </a:rPr>
              <a:t>- Savoir mettre en œuvre l’évaluation interne et externe.</a:t>
            </a:r>
          </a:p>
          <a:p>
            <a:pPr marL="342900" lvl="0" indent="-342900" algn="just">
              <a:buFontTx/>
              <a:buChar char="-"/>
            </a:pPr>
            <a:endParaRPr lang="fr-FR" sz="1900" dirty="0">
              <a:solidFill>
                <a:srgbClr val="00667D"/>
              </a:solidFill>
            </a:endParaRPr>
          </a:p>
          <a:p>
            <a:pPr algn="l">
              <a:spcBef>
                <a:spcPts val="400"/>
              </a:spcBef>
            </a:pPr>
            <a:r>
              <a:rPr lang="fr-FR" sz="3200" b="1" dirty="0">
                <a:solidFill>
                  <a:srgbClr val="00667D"/>
                </a:solidFill>
              </a:rPr>
              <a:t>|  Préparation</a:t>
            </a:r>
          </a:p>
          <a:p>
            <a:pPr lvl="0" algn="just"/>
            <a:r>
              <a:rPr lang="fr-FR" sz="2000" dirty="0">
                <a:solidFill>
                  <a:srgbClr val="00667D"/>
                </a:solidFill>
              </a:rPr>
              <a:t>En amont de la formation, une évaluation initiale personnalisée des attentes.</a:t>
            </a:r>
          </a:p>
          <a:p>
            <a:pPr lvl="0" algn="just"/>
            <a:r>
              <a:rPr lang="fr-FR" sz="2000" dirty="0">
                <a:solidFill>
                  <a:srgbClr val="00667D"/>
                </a:solidFill>
              </a:rPr>
              <a:t>11 modules indépendants avec pour chacun des objectifs initiaux et une évaluation des acquis.</a:t>
            </a:r>
          </a:p>
          <a:p>
            <a:pPr lvl="0" algn="just"/>
            <a:r>
              <a:rPr lang="fr-FR" sz="2000" dirty="0">
                <a:solidFill>
                  <a:srgbClr val="00667D"/>
                </a:solidFill>
              </a:rPr>
              <a:t>Ressources documentaires et outils téléchargeables sur un espace virtuel dédié.</a:t>
            </a:r>
          </a:p>
          <a:p>
            <a:pPr marL="342900" lvl="0" indent="-342900" algn="just">
              <a:buFontTx/>
              <a:buChar char="-"/>
            </a:pPr>
            <a:endParaRPr lang="fr-FR" sz="1900" dirty="0">
              <a:solidFill>
                <a:srgbClr val="00667D"/>
              </a:solidFill>
            </a:endParaRPr>
          </a:p>
        </p:txBody>
      </p:sp>
      <p:pic>
        <p:nvPicPr>
          <p:cNvPr id="15" name="Image 14">
            <a:extLst>
              <a:ext uri="{FF2B5EF4-FFF2-40B4-BE49-F238E27FC236}">
                <a16:creationId xmlns:a16="http://schemas.microsoft.com/office/drawing/2014/main" id="{4044BCEE-DDE9-4D92-9C28-36D41C7A20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1643" y="35547"/>
            <a:ext cx="1920406" cy="829805"/>
          </a:xfrm>
          <a:prstGeom prst="rect">
            <a:avLst/>
          </a:prstGeom>
        </p:spPr>
      </p:pic>
      <p:sp>
        <p:nvSpPr>
          <p:cNvPr id="17" name="ZoneTexte 16">
            <a:extLst>
              <a:ext uri="{FF2B5EF4-FFF2-40B4-BE49-F238E27FC236}">
                <a16:creationId xmlns:a16="http://schemas.microsoft.com/office/drawing/2014/main" id="{EB58F9AD-BA93-4507-918B-42A4C758550A}"/>
              </a:ext>
            </a:extLst>
          </p:cNvPr>
          <p:cNvSpPr txBox="1"/>
          <p:nvPr/>
        </p:nvSpPr>
        <p:spPr>
          <a:xfrm>
            <a:off x="3143110" y="4855723"/>
            <a:ext cx="2112202" cy="1805623"/>
          </a:xfrm>
          <a:prstGeom prst="rect">
            <a:avLst/>
          </a:prstGeom>
          <a:noFill/>
          <a:ln>
            <a:solidFill>
              <a:srgbClr val="00667D"/>
            </a:solidFill>
          </a:ln>
        </p:spPr>
        <p:txBody>
          <a:bodyPr wrap="square" rtlCol="0" anchor="t">
            <a:spAutoFit/>
          </a:bodyPr>
          <a:lstStyle/>
          <a:p>
            <a:pPr>
              <a:spcAft>
                <a:spcPts val="400"/>
              </a:spcAft>
            </a:pPr>
            <a:r>
              <a:rPr lang="fr-FR" sz="2800" b="1" dirty="0">
                <a:solidFill>
                  <a:srgbClr val="00667D"/>
                </a:solidFill>
              </a:rPr>
              <a:t>+</a:t>
            </a:r>
            <a:r>
              <a:rPr lang="fr-FR" b="1" dirty="0">
                <a:solidFill>
                  <a:srgbClr val="00667D"/>
                </a:solidFill>
              </a:rPr>
              <a:t> </a:t>
            </a:r>
            <a:r>
              <a:rPr lang="fr-FR" sz="2000" b="1" dirty="0">
                <a:solidFill>
                  <a:srgbClr val="00667D"/>
                </a:solidFill>
              </a:rPr>
              <a:t>Infos Pratiques</a:t>
            </a:r>
          </a:p>
          <a:p>
            <a:r>
              <a:rPr lang="fr-FR" sz="1000" dirty="0"/>
              <a:t>Formation intra-établissement en partenariat avec l’IFRASS</a:t>
            </a:r>
          </a:p>
          <a:p>
            <a:r>
              <a:rPr lang="fr-FR" sz="1000" b="1" dirty="0">
                <a:solidFill>
                  <a:srgbClr val="00667D"/>
                </a:solidFill>
              </a:rPr>
              <a:t>Formatrice : </a:t>
            </a:r>
            <a:r>
              <a:rPr lang="fr-FR" sz="1000" dirty="0"/>
              <a:t>Ludovic Lavie</a:t>
            </a:r>
          </a:p>
          <a:p>
            <a:r>
              <a:rPr lang="fr-FR" sz="1000" b="1" dirty="0">
                <a:solidFill>
                  <a:srgbClr val="00667D"/>
                </a:solidFill>
              </a:rPr>
              <a:t>Public : </a:t>
            </a:r>
            <a:r>
              <a:rPr lang="fr-FR" sz="1000" dirty="0"/>
              <a:t>Tous professionnels </a:t>
            </a:r>
            <a:br>
              <a:rPr lang="fr-FR" sz="1000" dirty="0"/>
            </a:br>
            <a:r>
              <a:rPr lang="fr-FR" sz="1000" dirty="0"/>
              <a:t>du secteur sanitaire et social concerné par la démarche qualité</a:t>
            </a:r>
          </a:p>
          <a:p>
            <a:r>
              <a:rPr lang="fr-FR" sz="1000" b="1" dirty="0">
                <a:solidFill>
                  <a:srgbClr val="00667D"/>
                </a:solidFill>
              </a:rPr>
              <a:t>Aucun prérequis</a:t>
            </a:r>
          </a:p>
          <a:p>
            <a:endParaRPr lang="fr-FR" sz="1000" dirty="0"/>
          </a:p>
        </p:txBody>
      </p:sp>
    </p:spTree>
    <p:extLst>
      <p:ext uri="{BB962C8B-B14F-4D97-AF65-F5344CB8AC3E}">
        <p14:creationId xmlns:p14="http://schemas.microsoft.com/office/powerpoint/2010/main" val="3547551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0"/>
            <a:ext cx="2918426" cy="6858000"/>
          </a:xfrm>
          <a:prstGeom prst="rect">
            <a:avLst/>
          </a:prstGeom>
          <a:solidFill>
            <a:srgbClr val="0066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space réservé du pied de page 7"/>
          <p:cNvSpPr>
            <a:spLocks noGrp="1"/>
          </p:cNvSpPr>
          <p:nvPr>
            <p:ph type="ftr" sz="quarter" idx="11"/>
          </p:nvPr>
        </p:nvSpPr>
        <p:spPr>
          <a:xfrm>
            <a:off x="2918429" y="6492875"/>
            <a:ext cx="9020273" cy="365125"/>
          </a:xfrm>
        </p:spPr>
        <p:txBody>
          <a:bodyPr/>
          <a:lstStyle/>
          <a:p>
            <a:pPr algn="r"/>
            <a:r>
              <a:rPr lang="fr-FR" dirty="0">
                <a:solidFill>
                  <a:srgbClr val="00667D"/>
                </a:solidFill>
              </a:rPr>
              <a:t>Page </a:t>
            </a:r>
            <a:fld id="{87620CFA-93A9-AD49-AE8A-0468E66F4DBA}" type="slidenum">
              <a:rPr lang="fr-FR" smtClean="0">
                <a:solidFill>
                  <a:srgbClr val="00667D"/>
                </a:solidFill>
              </a:rPr>
              <a:pPr algn="r"/>
              <a:t>12</a:t>
            </a:fld>
            <a:r>
              <a:rPr lang="fr-FR" dirty="0">
                <a:solidFill>
                  <a:srgbClr val="00667D"/>
                </a:solidFill>
              </a:rPr>
              <a:t> </a:t>
            </a:r>
            <a:r>
              <a:rPr lang="fr-FR" b="1" dirty="0">
                <a:solidFill>
                  <a:srgbClr val="00667D"/>
                </a:solidFill>
              </a:rPr>
              <a:t> |  </a:t>
            </a:r>
            <a:r>
              <a:rPr lang="fr-FR" dirty="0">
                <a:solidFill>
                  <a:srgbClr val="00667D"/>
                </a:solidFill>
              </a:rPr>
              <a:t>2LFCE - 06.74.78.76.75 - contact@2lfce.fr - </a:t>
            </a:r>
            <a:r>
              <a:rPr lang="fr-FR" dirty="0">
                <a:solidFill>
                  <a:srgbClr val="00667D"/>
                </a:solidFill>
                <a:hlinkClick r:id="rId3"/>
              </a:rPr>
              <a:t>www.ludoviclavie.fr</a:t>
            </a:r>
            <a:r>
              <a:rPr lang="fr-FR" dirty="0">
                <a:solidFill>
                  <a:srgbClr val="00667D"/>
                </a:solidFill>
              </a:rPr>
              <a:t> – NDA 76340983134</a:t>
            </a:r>
          </a:p>
        </p:txBody>
      </p:sp>
      <p:sp>
        <p:nvSpPr>
          <p:cNvPr id="9" name="ZoneTexte 8"/>
          <p:cNvSpPr txBox="1"/>
          <p:nvPr/>
        </p:nvSpPr>
        <p:spPr>
          <a:xfrm>
            <a:off x="3291037" y="337749"/>
            <a:ext cx="6228681" cy="461665"/>
          </a:xfrm>
          <a:prstGeom prst="rect">
            <a:avLst/>
          </a:prstGeom>
          <a:noFill/>
        </p:spPr>
        <p:txBody>
          <a:bodyPr wrap="square" rtlCol="0">
            <a:spAutoFit/>
          </a:bodyPr>
          <a:lstStyle/>
          <a:p>
            <a:r>
              <a:rPr lang="fr-FR" sz="2400" dirty="0"/>
              <a:t>Préparer les nouvelles évaluations externes</a:t>
            </a:r>
          </a:p>
        </p:txBody>
      </p:sp>
      <p:cxnSp>
        <p:nvCxnSpPr>
          <p:cNvPr id="10" name="Connecteur droit 9">
            <a:extLst>
              <a:ext uri="{FF2B5EF4-FFF2-40B4-BE49-F238E27FC236}">
                <a16:creationId xmlns:a16="http://schemas.microsoft.com/office/drawing/2014/main" id="{58037737-DAC6-4157-BC2D-1DA0801992BE}"/>
              </a:ext>
            </a:extLst>
          </p:cNvPr>
          <p:cNvCxnSpPr>
            <a:cxnSpLocks/>
          </p:cNvCxnSpPr>
          <p:nvPr/>
        </p:nvCxnSpPr>
        <p:spPr>
          <a:xfrm>
            <a:off x="1459213" y="1030630"/>
            <a:ext cx="4553288" cy="0"/>
          </a:xfrm>
          <a:prstGeom prst="line">
            <a:avLst/>
          </a:prstGeom>
          <a:ln w="34925" cmpd="sng">
            <a:solidFill>
              <a:srgbClr val="4AB3BE"/>
            </a:solidFill>
            <a:headEnd w="lg" len="lg"/>
            <a:tailEnd w="lg" len="lg"/>
          </a:ln>
        </p:spPr>
        <p:style>
          <a:lnRef idx="1">
            <a:schemeClr val="accent1"/>
          </a:lnRef>
          <a:fillRef idx="0">
            <a:schemeClr val="accent1"/>
          </a:fillRef>
          <a:effectRef idx="0">
            <a:schemeClr val="accent1"/>
          </a:effectRef>
          <a:fontRef idx="minor">
            <a:schemeClr val="tx1"/>
          </a:fontRef>
        </p:style>
      </p:cxnSp>
      <p:graphicFrame>
        <p:nvGraphicFramePr>
          <p:cNvPr id="16" name="Tableau 15">
            <a:extLst>
              <a:ext uri="{FF2B5EF4-FFF2-40B4-BE49-F238E27FC236}">
                <a16:creationId xmlns:a16="http://schemas.microsoft.com/office/drawing/2014/main" id="{3C77A160-8619-45EB-AB12-64733E5E09B8}"/>
              </a:ext>
            </a:extLst>
          </p:cNvPr>
          <p:cNvGraphicFramePr>
            <a:graphicFrameLocks noGrp="1"/>
          </p:cNvGraphicFramePr>
          <p:nvPr>
            <p:extLst>
              <p:ext uri="{D42A27DB-BD31-4B8C-83A1-F6EECF244321}">
                <p14:modId xmlns:p14="http://schemas.microsoft.com/office/powerpoint/2010/main" val="3052742796"/>
              </p:ext>
            </p:extLst>
          </p:nvPr>
        </p:nvGraphicFramePr>
        <p:xfrm>
          <a:off x="5488137" y="1236362"/>
          <a:ext cx="6450565" cy="5082569"/>
        </p:xfrm>
        <a:graphic>
          <a:graphicData uri="http://schemas.openxmlformats.org/drawingml/2006/table">
            <a:tbl>
              <a:tblPr firstRow="1" bandRow="1">
                <a:tableStyleId>{5940675A-B579-460E-94D1-54222C63F5DA}</a:tableStyleId>
              </a:tblPr>
              <a:tblGrid>
                <a:gridCol w="3032408">
                  <a:extLst>
                    <a:ext uri="{9D8B030D-6E8A-4147-A177-3AD203B41FA5}">
                      <a16:colId xmlns:a16="http://schemas.microsoft.com/office/drawing/2014/main" val="3845426870"/>
                    </a:ext>
                  </a:extLst>
                </a:gridCol>
                <a:gridCol w="3418157">
                  <a:extLst>
                    <a:ext uri="{9D8B030D-6E8A-4147-A177-3AD203B41FA5}">
                      <a16:colId xmlns:a16="http://schemas.microsoft.com/office/drawing/2014/main" val="2794846299"/>
                    </a:ext>
                  </a:extLst>
                </a:gridCol>
              </a:tblGrid>
              <a:tr h="1057553">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Méthodes pédagogiques </a:t>
                      </a:r>
                      <a:r>
                        <a:rPr lang="fr-FR" sz="1200" dirty="0">
                          <a:solidFill>
                            <a:srgbClr val="00667D"/>
                          </a:solidFill>
                        </a:rPr>
                        <a:t>: </a:t>
                      </a:r>
                      <a:r>
                        <a:rPr lang="fr-FR" sz="1200" dirty="0">
                          <a:latin typeface="Calibri"/>
                          <a:cs typeface="Calibri"/>
                        </a:rPr>
                        <a:t>Cette formation est structurée en deux modules et huit séquences autour de méthodes pédagogiques affirmatives, interrogatives et actives.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solidFill>
                          <a:srgbClr val="00667D"/>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DURÉE :</a:t>
                      </a:r>
                      <a:r>
                        <a:rPr lang="fr-FR" sz="1200" b="1" dirty="0"/>
                        <a:t> </a:t>
                      </a:r>
                      <a:r>
                        <a:rPr lang="fr-FR" sz="1200" b="1" dirty="0">
                          <a:solidFill>
                            <a:srgbClr val="00667D"/>
                          </a:solidFill>
                        </a:rPr>
                        <a:t>4 jours (2x2jours)</a:t>
                      </a:r>
                      <a:endParaRPr lang="fr-FR" sz="1200" b="1" dirty="0">
                        <a:solidFill>
                          <a:schemeClr val="tx1"/>
                        </a:solidFill>
                      </a:endParaRPr>
                    </a:p>
                  </a:txBody>
                  <a:tcPr/>
                </a:tc>
                <a:tc hMerge="1">
                  <a:txBody>
                    <a:bodyPr/>
                    <a:lstStyle/>
                    <a:p>
                      <a:endParaRPr lang="fr-FR" dirty="0"/>
                    </a:p>
                  </a:txBody>
                  <a:tcPr/>
                </a:tc>
                <a:extLst>
                  <a:ext uri="{0D108BD9-81ED-4DB2-BD59-A6C34878D82A}">
                    <a16:rowId xmlns:a16="http://schemas.microsoft.com/office/drawing/2014/main" val="2815570567"/>
                  </a:ext>
                </a:extLst>
              </a:tr>
              <a:tr h="3357585">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b="1" dirty="0">
                        <a:solidFill>
                          <a:srgbClr val="00667D"/>
                        </a:solidFill>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1" dirty="0">
                          <a:solidFill>
                            <a:srgbClr val="00667D"/>
                          </a:solidFill>
                          <a:latin typeface="Calibri"/>
                          <a:cs typeface="Calibri"/>
                        </a:rPr>
                        <a:t>Module 1 : Connaître et comprendre les nouvelles méthodes d’évaluation externe – Préparer la venue des évaluateurs externes (2 jours)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dirty="0">
                        <a:latin typeface="Sitka Display" panose="02000505000000020004" pitchFamily="2" charset="0"/>
                      </a:endParaRPr>
                    </a:p>
                    <a:p>
                      <a:pPr marL="171450" indent="-171450" algn="just">
                        <a:buFont typeface="Arial" panose="020B0604020202020204" pitchFamily="34" charset="0"/>
                        <a:buChar char="•"/>
                      </a:pPr>
                      <a:r>
                        <a:rPr lang="fr-FR" sz="1200" b="1" dirty="0">
                          <a:latin typeface="Calibri"/>
                          <a:cs typeface="Calibri"/>
                        </a:rPr>
                        <a:t>Séquence 1 : L’accompagnant tracé (0,5j)</a:t>
                      </a:r>
                    </a:p>
                    <a:p>
                      <a:pPr marL="171450" indent="-171450" algn="just">
                        <a:buFont typeface="Arial" panose="020B0604020202020204" pitchFamily="34" charset="0"/>
                        <a:buChar char="•"/>
                      </a:pPr>
                      <a:r>
                        <a:rPr lang="fr-FR" sz="1200" b="1" dirty="0">
                          <a:latin typeface="Calibri"/>
                          <a:cs typeface="Calibri"/>
                        </a:rPr>
                        <a:t>Séquence 2 : Le traceur ciblé (0,5j)</a:t>
                      </a:r>
                    </a:p>
                    <a:p>
                      <a:pPr marL="171450" indent="-171450" algn="just">
                        <a:buFont typeface="Arial" panose="020B0604020202020204" pitchFamily="34" charset="0"/>
                        <a:buChar char="•"/>
                      </a:pPr>
                      <a:r>
                        <a:rPr lang="fr-FR" sz="1200" b="1" dirty="0">
                          <a:latin typeface="Calibri"/>
                          <a:cs typeface="Calibri"/>
                        </a:rPr>
                        <a:t>Séquence 3 : L’audit système (0,5j)</a:t>
                      </a:r>
                    </a:p>
                    <a:p>
                      <a:pPr marL="171450" indent="-171450" algn="just">
                        <a:buFont typeface="Arial" panose="020B0604020202020204" pitchFamily="34" charset="0"/>
                        <a:buChar char="•"/>
                      </a:pPr>
                      <a:r>
                        <a:rPr lang="fr-FR" sz="1200" b="1" dirty="0">
                          <a:latin typeface="Calibri"/>
                          <a:cs typeface="Calibri"/>
                        </a:rPr>
                        <a:t>Séquence 4 : Quelle préparation de votre ESSMS à l’utilisation de ces méthodes par les évaluateurs externes. (0,5j)</a:t>
                      </a:r>
                    </a:p>
                    <a:p>
                      <a:pPr marL="0" indent="0" algn="just">
                        <a:buNone/>
                      </a:pPr>
                      <a:endParaRPr lang="fr-FR" sz="1200" b="1" dirty="0">
                        <a:solidFill>
                          <a:srgbClr val="00667D"/>
                        </a:solidFill>
                        <a:latin typeface="Calibri"/>
                        <a:cs typeface="Calibri"/>
                      </a:endParaRPr>
                    </a:p>
                    <a:p>
                      <a:pPr marL="171450" marR="0" lvl="0" indent="-171450" algn="just" defTabSz="457200" rtl="0" eaLnBrk="1" fontAlgn="auto" latinLnBrk="0" hangingPunct="1">
                        <a:lnSpc>
                          <a:spcPct val="100000"/>
                        </a:lnSpc>
                        <a:spcBef>
                          <a:spcPts val="0"/>
                        </a:spcBef>
                        <a:spcAft>
                          <a:spcPts val="0"/>
                        </a:spcAft>
                        <a:buClrTx/>
                        <a:buSzTx/>
                        <a:buFont typeface="Arial"/>
                        <a:buChar char="•"/>
                        <a:tabLst/>
                        <a:defRPr/>
                      </a:pPr>
                      <a:r>
                        <a:rPr lang="fr-FR" sz="1200" kern="1200" dirty="0">
                          <a:solidFill>
                            <a:schemeClr val="tx1"/>
                          </a:solidFill>
                          <a:effectLst/>
                          <a:latin typeface="Calibri"/>
                          <a:ea typeface="+mn-ea"/>
                          <a:cs typeface="Calibri"/>
                        </a:rPr>
                        <a:t>Explicitation de chaque méthode</a:t>
                      </a:r>
                    </a:p>
                    <a:p>
                      <a:pPr marL="171450" marR="0" lvl="0" indent="-171450" algn="just" defTabSz="457200" rtl="0" eaLnBrk="1" fontAlgn="auto" latinLnBrk="0" hangingPunct="1">
                        <a:lnSpc>
                          <a:spcPct val="100000"/>
                        </a:lnSpc>
                        <a:spcBef>
                          <a:spcPts val="0"/>
                        </a:spcBef>
                        <a:spcAft>
                          <a:spcPts val="0"/>
                        </a:spcAft>
                        <a:buClrTx/>
                        <a:buSzTx/>
                        <a:buFont typeface="Arial"/>
                        <a:buChar char="•"/>
                        <a:tabLst/>
                        <a:defRPr/>
                      </a:pPr>
                      <a:r>
                        <a:rPr lang="fr-FR" sz="1200" kern="1200" dirty="0">
                          <a:solidFill>
                            <a:schemeClr val="tx1"/>
                          </a:solidFill>
                          <a:effectLst/>
                          <a:latin typeface="Calibri"/>
                          <a:ea typeface="+mn-ea"/>
                          <a:cs typeface="Calibri"/>
                        </a:rPr>
                        <a:t>Mises en situation et utilisation de la méthode sur des études de cas</a:t>
                      </a:r>
                    </a:p>
                    <a:p>
                      <a:pPr marL="0" indent="0" algn="just">
                        <a:buNone/>
                      </a:pPr>
                      <a:endParaRPr lang="fr-FR" sz="1200" b="1" dirty="0">
                        <a:solidFill>
                          <a:srgbClr val="00667D"/>
                        </a:solidFill>
                        <a:latin typeface="Calibri"/>
                        <a:cs typeface="Calibri"/>
                      </a:endParaRPr>
                    </a:p>
                  </a:txBody>
                  <a:tcPr/>
                </a:tc>
                <a:tc>
                  <a:txBody>
                    <a:bodyPr/>
                    <a:lstStyle/>
                    <a:p>
                      <a:pPr marL="0" indent="0">
                        <a:buFont typeface="Arial" panose="020B0604020202020204" pitchFamily="34" charset="0"/>
                        <a:buNone/>
                      </a:pPr>
                      <a:r>
                        <a:rPr lang="fr-FR" sz="1200" b="1" dirty="0">
                          <a:solidFill>
                            <a:srgbClr val="00667D"/>
                          </a:solidFill>
                          <a:latin typeface="Calibri"/>
                          <a:cs typeface="Calibri"/>
                        </a:rPr>
                        <a:t>Module 2 : Connaître et comprendre le nouveau référentiel – l’adapter au contexte des différents ESSMS(2 jours)</a:t>
                      </a:r>
                    </a:p>
                    <a:p>
                      <a:pPr marL="0" indent="0" algn="just">
                        <a:buNone/>
                      </a:pPr>
                      <a:endParaRPr lang="fr-FR" sz="1200" b="0" dirty="0">
                        <a:latin typeface="Calibri"/>
                        <a:cs typeface="Calibri"/>
                      </a:endParaRPr>
                    </a:p>
                    <a:p>
                      <a:pPr marL="0" indent="0" algn="just">
                        <a:buNone/>
                      </a:pPr>
                      <a:r>
                        <a:rPr lang="fr-FR" sz="1200" b="1" dirty="0">
                          <a:latin typeface="Calibri"/>
                          <a:cs typeface="Calibri"/>
                        </a:rPr>
                        <a:t>Séquence 1 : La personne (0,5j)</a:t>
                      </a:r>
                    </a:p>
                    <a:p>
                      <a:pPr marL="0" indent="0" algn="just">
                        <a:buNone/>
                      </a:pPr>
                      <a:r>
                        <a:rPr lang="fr-FR" sz="1200" b="1" dirty="0">
                          <a:latin typeface="Calibri"/>
                          <a:cs typeface="Calibri"/>
                        </a:rPr>
                        <a:t>Séquence 2 : Les professionnels (0,5j)</a:t>
                      </a:r>
                    </a:p>
                    <a:p>
                      <a:pPr marL="0" indent="0" algn="just">
                        <a:buNone/>
                      </a:pPr>
                      <a:r>
                        <a:rPr lang="fr-FR" sz="1200" b="1" dirty="0">
                          <a:latin typeface="Calibri"/>
                          <a:cs typeface="Calibri"/>
                        </a:rPr>
                        <a:t>Séquence 3 : L’ESSMS (0,5j)</a:t>
                      </a:r>
                    </a:p>
                    <a:p>
                      <a:pPr marL="0" indent="0" algn="just">
                        <a:buNone/>
                      </a:pPr>
                      <a:r>
                        <a:rPr lang="fr-FR" sz="1200" b="1" dirty="0">
                          <a:latin typeface="Calibri"/>
                          <a:cs typeface="Calibri"/>
                        </a:rPr>
                        <a:t>Séquence 4 : Le plan d’action de préparation de la prochaine évaluation externe</a:t>
                      </a:r>
                    </a:p>
                    <a:p>
                      <a:pPr marL="0" indent="0" algn="just">
                        <a:buNone/>
                      </a:pPr>
                      <a:endParaRPr lang="fr-FR" sz="1200" b="1" dirty="0">
                        <a:latin typeface="Calibri"/>
                        <a:cs typeface="Calibri"/>
                      </a:endParaRPr>
                    </a:p>
                    <a:p>
                      <a:pPr marL="171450" lvl="0" indent="-171450">
                        <a:buFont typeface="Arial" panose="020B0604020202020204" pitchFamily="34" charset="0"/>
                        <a:buChar char="•"/>
                      </a:pPr>
                      <a:r>
                        <a:rPr lang="fr-FR" sz="1200" kern="1200" dirty="0">
                          <a:solidFill>
                            <a:schemeClr val="tx1"/>
                          </a:solidFill>
                          <a:effectLst/>
                          <a:latin typeface="Calibri"/>
                          <a:ea typeface="+mn-ea"/>
                          <a:cs typeface="Calibri"/>
                        </a:rPr>
                        <a:t>Compréhension des attentes de la HAS</a:t>
                      </a:r>
                    </a:p>
                    <a:p>
                      <a:pPr marL="171450" lvl="0" indent="-171450">
                        <a:buFont typeface="Arial" panose="020B0604020202020204" pitchFamily="34" charset="0"/>
                        <a:buChar char="•"/>
                      </a:pPr>
                      <a:r>
                        <a:rPr lang="fr-FR" sz="1200" kern="1200" dirty="0">
                          <a:solidFill>
                            <a:schemeClr val="tx1"/>
                          </a:solidFill>
                          <a:effectLst/>
                          <a:latin typeface="Calibri"/>
                          <a:ea typeface="+mn-ea"/>
                          <a:cs typeface="Calibri"/>
                        </a:rPr>
                        <a:t>Identification des critères non-applicables à votre ESSMS</a:t>
                      </a:r>
                    </a:p>
                    <a:p>
                      <a:pPr marL="171450" lvl="0" indent="-171450">
                        <a:buFont typeface="Arial" panose="020B0604020202020204" pitchFamily="34" charset="0"/>
                        <a:buChar char="•"/>
                      </a:pPr>
                      <a:r>
                        <a:rPr lang="fr-FR" sz="1200" kern="1200" dirty="0">
                          <a:solidFill>
                            <a:schemeClr val="tx1"/>
                          </a:solidFill>
                          <a:effectLst/>
                          <a:latin typeface="Calibri"/>
                          <a:ea typeface="+mn-ea"/>
                          <a:cs typeface="Calibri"/>
                        </a:rPr>
                        <a:t>Identification des éléments de preuve à préparer pour correspondre aux nouvelles méthodes d’évaluation des Evaluateurs Externes.</a:t>
                      </a:r>
                    </a:p>
                    <a:p>
                      <a:pPr marL="171450" lvl="0" indent="-171450">
                        <a:buFont typeface="Arial" panose="020B0604020202020204" pitchFamily="34" charset="0"/>
                        <a:buChar char="•"/>
                      </a:pPr>
                      <a:r>
                        <a:rPr lang="fr-FR" sz="1200" kern="1200" dirty="0">
                          <a:solidFill>
                            <a:schemeClr val="tx1"/>
                          </a:solidFill>
                          <a:effectLst/>
                          <a:latin typeface="Calibri"/>
                          <a:ea typeface="+mn-ea"/>
                          <a:cs typeface="Calibri"/>
                        </a:rPr>
                        <a:t>Identification des actions correctives à mettre en œuvre d’ici à l’évaluation externe.</a:t>
                      </a:r>
                      <a:endParaRPr lang="fr-FR" sz="1200" b="1" dirty="0">
                        <a:latin typeface="Calibri"/>
                        <a:cs typeface="Calibri"/>
                      </a:endParaRPr>
                    </a:p>
                  </a:txBody>
                  <a:tcPr/>
                </a:tc>
                <a:extLst>
                  <a:ext uri="{0D108BD9-81ED-4DB2-BD59-A6C34878D82A}">
                    <a16:rowId xmlns:a16="http://schemas.microsoft.com/office/drawing/2014/main" val="1817607560"/>
                  </a:ext>
                </a:extLst>
              </a:tr>
              <a:tr h="641736">
                <a:tc gridSpan="2">
                  <a:txBody>
                    <a:bodyPr/>
                    <a:lstStyle/>
                    <a:p>
                      <a:pPr algn="just"/>
                      <a:r>
                        <a:rPr lang="fr-FR" sz="1200" b="1" dirty="0">
                          <a:solidFill>
                            <a:srgbClr val="00667D"/>
                          </a:solidFill>
                        </a:rPr>
                        <a:t>Evaluation : </a:t>
                      </a:r>
                      <a:r>
                        <a:rPr lang="fr-FR" sz="1100" b="0" dirty="0"/>
                        <a:t>Un QCM amont et aval de la formation permettra de mesurer formellement les acquis. Un questionnaire d’évaluation à chaud sera rempli par les participants à la fin du module 2.</a:t>
                      </a:r>
                      <a:r>
                        <a:rPr lang="fr-FR" sz="1100" b="0" baseline="0" dirty="0"/>
                        <a:t> </a:t>
                      </a:r>
                      <a:r>
                        <a:rPr lang="fr-FR" sz="1100" b="0" dirty="0"/>
                        <a:t>Une évaluation à froid sera faite deux mois après la formation avec le(a) responsable formation de l’établissement.</a:t>
                      </a:r>
                    </a:p>
                  </a:txBody>
                  <a:tcPr/>
                </a:tc>
                <a:tc hMerge="1">
                  <a:txBody>
                    <a:bodyPr/>
                    <a:lstStyle/>
                    <a:p>
                      <a:endParaRPr lang="fr-FR" sz="1200" b="0" dirty="0"/>
                    </a:p>
                  </a:txBody>
                  <a:tcPr/>
                </a:tc>
                <a:extLst>
                  <a:ext uri="{0D108BD9-81ED-4DB2-BD59-A6C34878D82A}">
                    <a16:rowId xmlns:a16="http://schemas.microsoft.com/office/drawing/2014/main" val="3237368629"/>
                  </a:ext>
                </a:extLst>
              </a:tr>
            </a:tbl>
          </a:graphicData>
        </a:graphic>
      </p:graphicFrame>
      <p:sp>
        <p:nvSpPr>
          <p:cNvPr id="19" name="Rectangle à coins arrondis 18"/>
          <p:cNvSpPr/>
          <p:nvPr/>
        </p:nvSpPr>
        <p:spPr>
          <a:xfrm>
            <a:off x="9886712" y="1030630"/>
            <a:ext cx="1800000" cy="360000"/>
          </a:xfrm>
          <a:prstGeom prst="roundRect">
            <a:avLst/>
          </a:prstGeom>
          <a:solidFill>
            <a:srgbClr val="00667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CONTENUS</a:t>
            </a:r>
          </a:p>
        </p:txBody>
      </p:sp>
      <p:sp>
        <p:nvSpPr>
          <p:cNvPr id="20" name="Espace réservé du contenu 2">
            <a:extLst>
              <a:ext uri="{FF2B5EF4-FFF2-40B4-BE49-F238E27FC236}">
                <a16:creationId xmlns:a16="http://schemas.microsoft.com/office/drawing/2014/main" id="{1711C594-130A-49C5-B494-8E42718574C2}"/>
              </a:ext>
            </a:extLst>
          </p:cNvPr>
          <p:cNvSpPr txBox="1">
            <a:spLocks/>
          </p:cNvSpPr>
          <p:nvPr/>
        </p:nvSpPr>
        <p:spPr>
          <a:xfrm>
            <a:off x="271998" y="1236362"/>
            <a:ext cx="2433102" cy="5398232"/>
          </a:xfrm>
          <a:prstGeom prst="rect">
            <a:avLst/>
          </a:prstGeom>
          <a:ln>
            <a:noFill/>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fr-FR" sz="1100" dirty="0">
                <a:solidFill>
                  <a:srgbClr val="FFFFFF"/>
                </a:solidFill>
                <a:latin typeface="Calibri"/>
                <a:cs typeface="Calibri"/>
              </a:rPr>
              <a:t>En Janvier 2021, la Haute Autorité de Santé a publié (comme document de travail) un nouveau référentiel d’évaluation externe potentiellement applicable à terme à  l’ensemble des ESSMS. </a:t>
            </a:r>
          </a:p>
          <a:p>
            <a:pPr marL="0" indent="0">
              <a:lnSpc>
                <a:spcPct val="120000"/>
              </a:lnSpc>
              <a:buNone/>
            </a:pPr>
            <a:r>
              <a:rPr lang="fr-FR" sz="1100" dirty="0">
                <a:solidFill>
                  <a:srgbClr val="FFFFFF"/>
                </a:solidFill>
                <a:latin typeface="Calibri"/>
                <a:cs typeface="Calibri"/>
              </a:rPr>
              <a:t>À partir de Janvier 2022, les ESSMS n’auront probablement plus à réaliser d’évaluation interne mais devront faire réaliser </a:t>
            </a:r>
            <a:br>
              <a:rPr lang="fr-FR" sz="1100" dirty="0">
                <a:solidFill>
                  <a:srgbClr val="FFFFFF"/>
                </a:solidFill>
                <a:latin typeface="Calibri"/>
                <a:cs typeface="Calibri"/>
              </a:rPr>
            </a:br>
            <a:r>
              <a:rPr lang="fr-FR" sz="1100" dirty="0">
                <a:solidFill>
                  <a:srgbClr val="FFFFFF"/>
                </a:solidFill>
                <a:latin typeface="Calibri"/>
                <a:cs typeface="Calibri"/>
              </a:rPr>
              <a:t>(non plus tous les 7, mais tous les 5 ans) une évaluation externe par un organisme habilité par la HAS et par le Comité Français de Certification (COFRAC).</a:t>
            </a:r>
          </a:p>
          <a:p>
            <a:pPr marL="0" indent="0">
              <a:lnSpc>
                <a:spcPct val="120000"/>
              </a:lnSpc>
              <a:buNone/>
            </a:pPr>
            <a:r>
              <a:rPr lang="fr-FR" sz="1100" dirty="0">
                <a:solidFill>
                  <a:srgbClr val="FFFFFF"/>
                </a:solidFill>
                <a:latin typeface="Calibri"/>
                <a:cs typeface="Calibri"/>
              </a:rPr>
              <a:t>Sur les mêmes bases méthodologiques </a:t>
            </a:r>
            <a:br>
              <a:rPr lang="fr-FR" sz="1100" dirty="0">
                <a:solidFill>
                  <a:srgbClr val="FFFFFF"/>
                </a:solidFill>
                <a:latin typeface="Calibri"/>
                <a:cs typeface="Calibri"/>
              </a:rPr>
            </a:br>
            <a:r>
              <a:rPr lang="fr-FR" sz="1100" dirty="0">
                <a:solidFill>
                  <a:srgbClr val="FFFFFF"/>
                </a:solidFill>
                <a:latin typeface="Calibri"/>
                <a:cs typeface="Calibri"/>
              </a:rPr>
              <a:t>que celles utilisées pour la Certification </a:t>
            </a:r>
            <a:br>
              <a:rPr lang="fr-FR" sz="1100" dirty="0">
                <a:solidFill>
                  <a:srgbClr val="FFFFFF"/>
                </a:solidFill>
                <a:latin typeface="Calibri"/>
                <a:cs typeface="Calibri"/>
              </a:rPr>
            </a:br>
            <a:r>
              <a:rPr lang="fr-FR" sz="1100" dirty="0">
                <a:solidFill>
                  <a:srgbClr val="FFFFFF"/>
                </a:solidFill>
                <a:latin typeface="Calibri"/>
                <a:cs typeface="Calibri"/>
              </a:rPr>
              <a:t>en Santé des établissements sanitaires, </a:t>
            </a:r>
            <a:br>
              <a:rPr lang="fr-FR" sz="1100" dirty="0">
                <a:solidFill>
                  <a:srgbClr val="FFFFFF"/>
                </a:solidFill>
                <a:latin typeface="Calibri"/>
                <a:cs typeface="Calibri"/>
              </a:rPr>
            </a:br>
            <a:r>
              <a:rPr lang="fr-FR" sz="1100" dirty="0">
                <a:solidFill>
                  <a:srgbClr val="FFFFFF"/>
                </a:solidFill>
                <a:latin typeface="Calibri"/>
                <a:cs typeface="Calibri"/>
              </a:rPr>
              <a:t>les évaluateurs externes devront réaliser les évaluations externes au travers des trois chapitres du nouveau référentiel qui constitue le socle du nouveau dispositif :</a:t>
            </a:r>
          </a:p>
          <a:p>
            <a:pPr>
              <a:lnSpc>
                <a:spcPct val="120000"/>
              </a:lnSpc>
              <a:spcBef>
                <a:spcPts val="0"/>
              </a:spcBef>
            </a:pPr>
            <a:r>
              <a:rPr lang="fr-FR" sz="1100" b="1" dirty="0">
                <a:solidFill>
                  <a:srgbClr val="FFFFFF"/>
                </a:solidFill>
                <a:latin typeface="Calibri"/>
                <a:cs typeface="Calibri"/>
              </a:rPr>
              <a:t>CHAP 1 : La personne</a:t>
            </a:r>
          </a:p>
          <a:p>
            <a:pPr>
              <a:lnSpc>
                <a:spcPct val="120000"/>
              </a:lnSpc>
              <a:spcBef>
                <a:spcPts val="0"/>
              </a:spcBef>
            </a:pPr>
            <a:r>
              <a:rPr lang="fr-FR" sz="1100" b="1" dirty="0">
                <a:solidFill>
                  <a:srgbClr val="FFFFFF"/>
                </a:solidFill>
                <a:latin typeface="Calibri"/>
                <a:cs typeface="Calibri"/>
              </a:rPr>
              <a:t>CHAP 2 : Les professionnels</a:t>
            </a:r>
          </a:p>
          <a:p>
            <a:pPr>
              <a:lnSpc>
                <a:spcPct val="120000"/>
              </a:lnSpc>
              <a:spcBef>
                <a:spcPts val="0"/>
              </a:spcBef>
            </a:pPr>
            <a:r>
              <a:rPr lang="fr-FR" sz="1100" b="1" dirty="0">
                <a:solidFill>
                  <a:srgbClr val="FFFFFF"/>
                </a:solidFill>
                <a:latin typeface="Calibri"/>
                <a:cs typeface="Calibri"/>
              </a:rPr>
              <a:t>CHAP 3 : L’ESSMS</a:t>
            </a:r>
          </a:p>
          <a:p>
            <a:pPr marL="0" indent="0">
              <a:lnSpc>
                <a:spcPct val="120000"/>
              </a:lnSpc>
              <a:buNone/>
            </a:pPr>
            <a:r>
              <a:rPr lang="fr-FR" sz="1100" dirty="0">
                <a:solidFill>
                  <a:srgbClr val="FFFFFF"/>
                </a:solidFill>
                <a:latin typeface="Calibri"/>
                <a:cs typeface="Calibri"/>
              </a:rPr>
              <a:t>Et utiliser trois nouvelles méthodes d’évaluation applicables aux ESSMS :</a:t>
            </a:r>
          </a:p>
          <a:p>
            <a:pPr marL="0" indent="0">
              <a:lnSpc>
                <a:spcPct val="120000"/>
              </a:lnSpc>
              <a:spcBef>
                <a:spcPts val="0"/>
              </a:spcBef>
              <a:buNone/>
            </a:pPr>
            <a:r>
              <a:rPr lang="fr-FR" sz="1100" b="1" dirty="0">
                <a:solidFill>
                  <a:srgbClr val="FFFFFF"/>
                </a:solidFill>
                <a:latin typeface="Calibri"/>
                <a:cs typeface="Calibri"/>
              </a:rPr>
              <a:t>1 - L’accompagnant tracé</a:t>
            </a:r>
          </a:p>
          <a:p>
            <a:pPr marL="0" indent="0">
              <a:lnSpc>
                <a:spcPct val="120000"/>
              </a:lnSpc>
              <a:spcBef>
                <a:spcPts val="0"/>
              </a:spcBef>
              <a:buNone/>
            </a:pPr>
            <a:r>
              <a:rPr lang="fr-FR" sz="1100" b="1" dirty="0">
                <a:solidFill>
                  <a:srgbClr val="FFFFFF"/>
                </a:solidFill>
                <a:latin typeface="Calibri"/>
                <a:cs typeface="Calibri"/>
              </a:rPr>
              <a:t>2 - Le traceur ciblé</a:t>
            </a:r>
          </a:p>
          <a:p>
            <a:pPr marL="0" indent="0">
              <a:lnSpc>
                <a:spcPct val="120000"/>
              </a:lnSpc>
              <a:spcBef>
                <a:spcPts val="0"/>
              </a:spcBef>
              <a:buNone/>
            </a:pPr>
            <a:r>
              <a:rPr lang="fr-FR" sz="1100" b="1" dirty="0">
                <a:solidFill>
                  <a:srgbClr val="FFFFFF"/>
                </a:solidFill>
                <a:latin typeface="Calibri"/>
                <a:cs typeface="Calibri"/>
              </a:rPr>
              <a:t>3 - Et l’audit système</a:t>
            </a:r>
          </a:p>
          <a:p>
            <a:pPr marL="0" indent="0">
              <a:lnSpc>
                <a:spcPct val="120000"/>
              </a:lnSpc>
              <a:spcBef>
                <a:spcPts val="0"/>
              </a:spcBef>
              <a:buNone/>
            </a:pPr>
            <a:endParaRPr lang="fr-FR" sz="1100" dirty="0">
              <a:solidFill>
                <a:srgbClr val="FFFFFF"/>
              </a:solidFill>
              <a:latin typeface="Calibri"/>
              <a:cs typeface="Calibri"/>
            </a:endParaRPr>
          </a:p>
          <a:p>
            <a:pPr marL="0" indent="0">
              <a:lnSpc>
                <a:spcPct val="120000"/>
              </a:lnSpc>
              <a:spcBef>
                <a:spcPts val="0"/>
              </a:spcBef>
              <a:buNone/>
            </a:pPr>
            <a:r>
              <a:rPr lang="fr-FR" sz="1100" dirty="0">
                <a:solidFill>
                  <a:srgbClr val="FFFFFF"/>
                </a:solidFill>
                <a:latin typeface="Calibri"/>
                <a:cs typeface="Calibri"/>
              </a:rPr>
              <a:t>Les ESSMS doivent connaître ses nouveautés pour préparer leur prochaine auto-évaluation. 2LFCE propose une approche personnalisée, rigoureuse et respectueuse du référentiel HAS.</a:t>
            </a:r>
          </a:p>
        </p:txBody>
      </p:sp>
      <p:pic>
        <p:nvPicPr>
          <p:cNvPr id="23" name="Imag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878" y="236451"/>
            <a:ext cx="1800000" cy="678571"/>
          </a:xfrm>
          <a:prstGeom prst="rect">
            <a:avLst/>
          </a:prstGeom>
        </p:spPr>
      </p:pic>
      <p:sp>
        <p:nvSpPr>
          <p:cNvPr id="2" name="ZoneTexte 1"/>
          <p:cNvSpPr txBox="1"/>
          <p:nvPr/>
        </p:nvSpPr>
        <p:spPr>
          <a:xfrm>
            <a:off x="6794500" y="101600"/>
            <a:ext cx="184666" cy="369332"/>
          </a:xfrm>
          <a:prstGeom prst="rect">
            <a:avLst/>
          </a:prstGeom>
          <a:noFill/>
        </p:spPr>
        <p:txBody>
          <a:bodyPr wrap="none" rtlCol="0">
            <a:spAutoFit/>
          </a:bodyPr>
          <a:lstStyle/>
          <a:p>
            <a:endParaRPr lang="fr-FR" dirty="0"/>
          </a:p>
        </p:txBody>
      </p:sp>
      <p:sp>
        <p:nvSpPr>
          <p:cNvPr id="13" name="Espace réservé du contenu 2">
            <a:extLst>
              <a:ext uri="{FF2B5EF4-FFF2-40B4-BE49-F238E27FC236}">
                <a16:creationId xmlns:a16="http://schemas.microsoft.com/office/drawing/2014/main" id="{D522E506-6D04-45AD-8913-AB735F4E0EEF}"/>
              </a:ext>
            </a:extLst>
          </p:cNvPr>
          <p:cNvSpPr txBox="1">
            <a:spLocks/>
          </p:cNvSpPr>
          <p:nvPr/>
        </p:nvSpPr>
        <p:spPr>
          <a:xfrm>
            <a:off x="3051723" y="1221755"/>
            <a:ext cx="2294977" cy="4213845"/>
          </a:xfrm>
          <a:prstGeom prst="rect">
            <a:avLst/>
          </a:prstGeom>
          <a:ln>
            <a:noFill/>
          </a:ln>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r-FR" sz="1500" b="1" dirty="0">
                <a:solidFill>
                  <a:srgbClr val="00667D"/>
                </a:solidFill>
              </a:rPr>
              <a:t>|  Objectifs</a:t>
            </a:r>
          </a:p>
          <a:p>
            <a:pPr marL="285750" indent="-285750" algn="l">
              <a:spcBef>
                <a:spcPts val="888"/>
              </a:spcBef>
              <a:buFont typeface="Arial"/>
              <a:buChar char="•"/>
            </a:pPr>
            <a:r>
              <a:rPr lang="fr-FR" sz="1200" dirty="0">
                <a:solidFill>
                  <a:srgbClr val="00667D"/>
                </a:solidFill>
              </a:rPr>
              <a:t>Comprendre les nouvelles attentes de la HAS vis-à-vis des ESSMS ;</a:t>
            </a:r>
          </a:p>
          <a:p>
            <a:pPr marL="285750" indent="-285750" algn="l">
              <a:spcBef>
                <a:spcPts val="400"/>
              </a:spcBef>
              <a:buFont typeface="Arial"/>
              <a:buChar char="•"/>
            </a:pPr>
            <a:r>
              <a:rPr lang="fr-FR" sz="1200" dirty="0">
                <a:solidFill>
                  <a:srgbClr val="00667D"/>
                </a:solidFill>
              </a:rPr>
              <a:t>Connaître les nouvelles méthodes d’évaluation applicables aux ESSMS ;</a:t>
            </a:r>
          </a:p>
          <a:p>
            <a:pPr marL="285750" lvl="0" indent="-285750" algn="l">
              <a:spcBef>
                <a:spcPts val="400"/>
              </a:spcBef>
              <a:buFont typeface="Arial"/>
              <a:buChar char="•"/>
            </a:pPr>
            <a:r>
              <a:rPr lang="fr-FR" sz="1200" dirty="0">
                <a:solidFill>
                  <a:srgbClr val="00667D"/>
                </a:solidFill>
              </a:rPr>
              <a:t>Savoir utiliser le nouveau référentiel d’évaluation externe de la HAS ;</a:t>
            </a:r>
          </a:p>
          <a:p>
            <a:pPr marL="285750" lvl="0" indent="-285750" algn="l">
              <a:spcBef>
                <a:spcPts val="400"/>
              </a:spcBef>
              <a:buFont typeface="Arial"/>
              <a:buChar char="•"/>
            </a:pPr>
            <a:r>
              <a:rPr lang="fr-FR" sz="1200" dirty="0">
                <a:solidFill>
                  <a:srgbClr val="00667D"/>
                </a:solidFill>
              </a:rPr>
              <a:t>Préparer la prochaine évaluation externe.</a:t>
            </a:r>
            <a:endParaRPr lang="fr-FR" sz="900" dirty="0">
              <a:solidFill>
                <a:srgbClr val="00667D"/>
              </a:solidFill>
            </a:endParaRPr>
          </a:p>
          <a:p>
            <a:pPr algn="l">
              <a:spcBef>
                <a:spcPts val="400"/>
              </a:spcBef>
            </a:pPr>
            <a:r>
              <a:rPr lang="fr-FR" sz="1500" b="1" dirty="0">
                <a:solidFill>
                  <a:srgbClr val="00667D"/>
                </a:solidFill>
              </a:rPr>
              <a:t>|  Préparation</a:t>
            </a:r>
          </a:p>
          <a:p>
            <a:pPr marL="288000" algn="l">
              <a:spcBef>
                <a:spcPts val="300"/>
              </a:spcBef>
            </a:pPr>
            <a:r>
              <a:rPr lang="fr-FR" sz="1100" dirty="0">
                <a:solidFill>
                  <a:srgbClr val="00667D"/>
                </a:solidFill>
              </a:rPr>
              <a:t>En amont de la formation, les participants rempliront</a:t>
            </a:r>
            <a:br>
              <a:rPr lang="fr-FR" sz="1100" dirty="0">
                <a:solidFill>
                  <a:srgbClr val="00667D"/>
                </a:solidFill>
              </a:rPr>
            </a:br>
            <a:r>
              <a:rPr lang="fr-FR" sz="1100" dirty="0">
                <a:solidFill>
                  <a:srgbClr val="00667D"/>
                </a:solidFill>
              </a:rPr>
              <a:t>un questionnaire concernant leurs expériences des évaluations internes et externes au sein de leur établissement et leur connaissance des nouvelles méthodes portées par la HAS.</a:t>
            </a:r>
          </a:p>
        </p:txBody>
      </p:sp>
      <p:sp>
        <p:nvSpPr>
          <p:cNvPr id="14" name="ZoneTexte 13">
            <a:extLst>
              <a:ext uri="{FF2B5EF4-FFF2-40B4-BE49-F238E27FC236}">
                <a16:creationId xmlns:a16="http://schemas.microsoft.com/office/drawing/2014/main" id="{5894B453-1E20-440A-B100-A46F42849B5E}"/>
              </a:ext>
            </a:extLst>
          </p:cNvPr>
          <p:cNvSpPr txBox="1"/>
          <p:nvPr/>
        </p:nvSpPr>
        <p:spPr>
          <a:xfrm>
            <a:off x="3190424" y="5138371"/>
            <a:ext cx="2112202" cy="1651734"/>
          </a:xfrm>
          <a:prstGeom prst="rect">
            <a:avLst/>
          </a:prstGeom>
          <a:noFill/>
          <a:ln>
            <a:solidFill>
              <a:srgbClr val="00667D"/>
            </a:solidFill>
          </a:ln>
        </p:spPr>
        <p:txBody>
          <a:bodyPr wrap="square" rtlCol="0" anchor="t">
            <a:spAutoFit/>
          </a:bodyPr>
          <a:lstStyle/>
          <a:p>
            <a:pPr>
              <a:spcAft>
                <a:spcPts val="400"/>
              </a:spcAft>
            </a:pPr>
            <a:r>
              <a:rPr lang="fr-FR" sz="2800" b="1" dirty="0">
                <a:solidFill>
                  <a:srgbClr val="00667D"/>
                </a:solidFill>
              </a:rPr>
              <a:t>+</a:t>
            </a:r>
            <a:r>
              <a:rPr lang="fr-FR" b="1" dirty="0">
                <a:solidFill>
                  <a:srgbClr val="00667D"/>
                </a:solidFill>
              </a:rPr>
              <a:t> </a:t>
            </a:r>
            <a:r>
              <a:rPr lang="fr-FR" sz="2000" b="1" dirty="0">
                <a:solidFill>
                  <a:srgbClr val="00667D"/>
                </a:solidFill>
              </a:rPr>
              <a:t>Infos Pratiques</a:t>
            </a:r>
          </a:p>
          <a:p>
            <a:r>
              <a:rPr lang="fr-FR" sz="1000" dirty="0"/>
              <a:t>Formation intra ou inter-établissement</a:t>
            </a:r>
          </a:p>
          <a:p>
            <a:r>
              <a:rPr lang="fr-FR" sz="1000" b="1" dirty="0">
                <a:solidFill>
                  <a:srgbClr val="00667D"/>
                </a:solidFill>
              </a:rPr>
              <a:t>Formateur : </a:t>
            </a:r>
            <a:r>
              <a:rPr lang="fr-FR" sz="1000" dirty="0"/>
              <a:t>Liliane Camblong-Trille</a:t>
            </a:r>
          </a:p>
          <a:p>
            <a:r>
              <a:rPr lang="fr-FR" sz="1000" b="1" dirty="0">
                <a:solidFill>
                  <a:srgbClr val="00667D"/>
                </a:solidFill>
              </a:rPr>
              <a:t>Public : </a:t>
            </a:r>
            <a:r>
              <a:rPr lang="fr-FR" sz="1000" dirty="0"/>
              <a:t>Tous professionnels </a:t>
            </a:r>
            <a:br>
              <a:rPr lang="fr-FR" sz="1000" dirty="0"/>
            </a:br>
            <a:r>
              <a:rPr lang="fr-FR" sz="1000" dirty="0"/>
              <a:t>d’ESSMS concerné par la démarche qualité.</a:t>
            </a:r>
          </a:p>
          <a:p>
            <a:r>
              <a:rPr lang="fr-FR" sz="1000" b="1" dirty="0">
                <a:solidFill>
                  <a:srgbClr val="00667D"/>
                </a:solidFill>
              </a:rPr>
              <a:t>Aucun prérequis</a:t>
            </a:r>
          </a:p>
        </p:txBody>
      </p:sp>
      <p:pic>
        <p:nvPicPr>
          <p:cNvPr id="3" name="Image 2">
            <a:extLst>
              <a:ext uri="{FF2B5EF4-FFF2-40B4-BE49-F238E27FC236}">
                <a16:creationId xmlns:a16="http://schemas.microsoft.com/office/drawing/2014/main" id="{F9842043-1C71-4D0E-ACC3-10A2096F8399}"/>
              </a:ext>
            </a:extLst>
          </p:cNvPr>
          <p:cNvPicPr>
            <a:picLocks noChangeAspect="1"/>
          </p:cNvPicPr>
          <p:nvPr/>
        </p:nvPicPr>
        <p:blipFill>
          <a:blip r:embed="rId5"/>
          <a:stretch>
            <a:fillRect/>
          </a:stretch>
        </p:blipFill>
        <p:spPr>
          <a:xfrm>
            <a:off x="8967407" y="123327"/>
            <a:ext cx="929019" cy="929019"/>
          </a:xfrm>
          <a:prstGeom prst="rect">
            <a:avLst/>
          </a:prstGeom>
        </p:spPr>
      </p:pic>
    </p:spTree>
    <p:extLst>
      <p:ext uri="{BB962C8B-B14F-4D97-AF65-F5344CB8AC3E}">
        <p14:creationId xmlns:p14="http://schemas.microsoft.com/office/powerpoint/2010/main" val="393079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0"/>
            <a:ext cx="2918426" cy="6858000"/>
          </a:xfrm>
          <a:prstGeom prst="rect">
            <a:avLst/>
          </a:prstGeom>
          <a:solidFill>
            <a:srgbClr val="0066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space réservé du pied de page 7"/>
          <p:cNvSpPr>
            <a:spLocks noGrp="1"/>
          </p:cNvSpPr>
          <p:nvPr>
            <p:ph type="ftr" sz="quarter" idx="11"/>
          </p:nvPr>
        </p:nvSpPr>
        <p:spPr>
          <a:xfrm>
            <a:off x="2918429" y="6492875"/>
            <a:ext cx="9020273" cy="365125"/>
          </a:xfrm>
        </p:spPr>
        <p:txBody>
          <a:bodyPr/>
          <a:lstStyle/>
          <a:p>
            <a:pPr algn="r"/>
            <a:r>
              <a:rPr lang="fr-FR" dirty="0">
                <a:solidFill>
                  <a:srgbClr val="00667D"/>
                </a:solidFill>
              </a:rPr>
              <a:t>Page </a:t>
            </a:r>
            <a:fld id="{87620CFA-93A9-AD49-AE8A-0468E66F4DBA}" type="slidenum">
              <a:rPr lang="fr-FR" smtClean="0">
                <a:solidFill>
                  <a:srgbClr val="00667D"/>
                </a:solidFill>
              </a:rPr>
              <a:pPr algn="r"/>
              <a:t>13</a:t>
            </a:fld>
            <a:r>
              <a:rPr lang="fr-FR" dirty="0">
                <a:solidFill>
                  <a:srgbClr val="00667D"/>
                </a:solidFill>
              </a:rPr>
              <a:t> </a:t>
            </a:r>
            <a:r>
              <a:rPr lang="fr-FR" b="1" dirty="0">
                <a:solidFill>
                  <a:srgbClr val="00667D"/>
                </a:solidFill>
              </a:rPr>
              <a:t> |  </a:t>
            </a:r>
            <a:r>
              <a:rPr lang="fr-FR" dirty="0">
                <a:solidFill>
                  <a:srgbClr val="00667D"/>
                </a:solidFill>
              </a:rPr>
              <a:t>2LFCE - 06.74.78.76.75 - contact@2lfce.fr - </a:t>
            </a:r>
            <a:r>
              <a:rPr lang="fr-FR" dirty="0">
                <a:solidFill>
                  <a:srgbClr val="00667D"/>
                </a:solidFill>
                <a:hlinkClick r:id="rId3"/>
              </a:rPr>
              <a:t>www.ludoviclavie.fr</a:t>
            </a:r>
            <a:r>
              <a:rPr lang="fr-FR" dirty="0">
                <a:solidFill>
                  <a:srgbClr val="00667D"/>
                </a:solidFill>
              </a:rPr>
              <a:t> – NDA 76340983134</a:t>
            </a:r>
          </a:p>
        </p:txBody>
      </p:sp>
      <p:sp>
        <p:nvSpPr>
          <p:cNvPr id="9" name="ZoneTexte 8"/>
          <p:cNvSpPr txBox="1"/>
          <p:nvPr/>
        </p:nvSpPr>
        <p:spPr>
          <a:xfrm>
            <a:off x="3291037" y="337749"/>
            <a:ext cx="6228681" cy="461665"/>
          </a:xfrm>
          <a:prstGeom prst="rect">
            <a:avLst/>
          </a:prstGeom>
          <a:noFill/>
        </p:spPr>
        <p:txBody>
          <a:bodyPr wrap="square" rtlCol="0">
            <a:spAutoFit/>
          </a:bodyPr>
          <a:lstStyle/>
          <a:p>
            <a:r>
              <a:rPr lang="fr-FR" sz="2400" dirty="0"/>
              <a:t>Préparer la visite de certification en santé V2024</a:t>
            </a:r>
          </a:p>
        </p:txBody>
      </p:sp>
      <p:cxnSp>
        <p:nvCxnSpPr>
          <p:cNvPr id="10" name="Connecteur droit 9">
            <a:extLst>
              <a:ext uri="{FF2B5EF4-FFF2-40B4-BE49-F238E27FC236}">
                <a16:creationId xmlns:a16="http://schemas.microsoft.com/office/drawing/2014/main" id="{58037737-DAC6-4157-BC2D-1DA0801992BE}"/>
              </a:ext>
            </a:extLst>
          </p:cNvPr>
          <p:cNvCxnSpPr>
            <a:cxnSpLocks/>
          </p:cNvCxnSpPr>
          <p:nvPr/>
        </p:nvCxnSpPr>
        <p:spPr>
          <a:xfrm>
            <a:off x="1459213" y="1030630"/>
            <a:ext cx="4553288" cy="0"/>
          </a:xfrm>
          <a:prstGeom prst="line">
            <a:avLst/>
          </a:prstGeom>
          <a:ln w="34925" cmpd="sng">
            <a:solidFill>
              <a:srgbClr val="4AB3BE"/>
            </a:solidFill>
            <a:headEnd w="lg" len="lg"/>
            <a:tailEnd w="lg" len="lg"/>
          </a:ln>
        </p:spPr>
        <p:style>
          <a:lnRef idx="1">
            <a:schemeClr val="accent1"/>
          </a:lnRef>
          <a:fillRef idx="0">
            <a:schemeClr val="accent1"/>
          </a:fillRef>
          <a:effectRef idx="0">
            <a:schemeClr val="accent1"/>
          </a:effectRef>
          <a:fontRef idx="minor">
            <a:schemeClr val="tx1"/>
          </a:fontRef>
        </p:style>
      </p:cxnSp>
      <p:graphicFrame>
        <p:nvGraphicFramePr>
          <p:cNvPr id="16" name="Tableau 15">
            <a:extLst>
              <a:ext uri="{FF2B5EF4-FFF2-40B4-BE49-F238E27FC236}">
                <a16:creationId xmlns:a16="http://schemas.microsoft.com/office/drawing/2014/main" id="{3C77A160-8619-45EB-AB12-64733E5E09B8}"/>
              </a:ext>
            </a:extLst>
          </p:cNvPr>
          <p:cNvGraphicFramePr>
            <a:graphicFrameLocks noGrp="1"/>
          </p:cNvGraphicFramePr>
          <p:nvPr>
            <p:extLst>
              <p:ext uri="{D42A27DB-BD31-4B8C-83A1-F6EECF244321}">
                <p14:modId xmlns:p14="http://schemas.microsoft.com/office/powerpoint/2010/main" val="1433189498"/>
              </p:ext>
            </p:extLst>
          </p:nvPr>
        </p:nvGraphicFramePr>
        <p:xfrm>
          <a:off x="5525819" y="1202962"/>
          <a:ext cx="6450565" cy="5265449"/>
        </p:xfrm>
        <a:graphic>
          <a:graphicData uri="http://schemas.openxmlformats.org/drawingml/2006/table">
            <a:tbl>
              <a:tblPr firstRow="1" bandRow="1">
                <a:tableStyleId>{5940675A-B579-460E-94D1-54222C63F5DA}</a:tableStyleId>
              </a:tblPr>
              <a:tblGrid>
                <a:gridCol w="3032408">
                  <a:extLst>
                    <a:ext uri="{9D8B030D-6E8A-4147-A177-3AD203B41FA5}">
                      <a16:colId xmlns:a16="http://schemas.microsoft.com/office/drawing/2014/main" val="3845426870"/>
                    </a:ext>
                  </a:extLst>
                </a:gridCol>
                <a:gridCol w="3418157">
                  <a:extLst>
                    <a:ext uri="{9D8B030D-6E8A-4147-A177-3AD203B41FA5}">
                      <a16:colId xmlns:a16="http://schemas.microsoft.com/office/drawing/2014/main" val="2794846299"/>
                    </a:ext>
                  </a:extLst>
                </a:gridCol>
              </a:tblGrid>
              <a:tr h="1057553">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Méthodes pédagogiques </a:t>
                      </a:r>
                      <a:r>
                        <a:rPr lang="fr-FR" sz="1200" dirty="0">
                          <a:solidFill>
                            <a:srgbClr val="00667D"/>
                          </a:solidFill>
                        </a:rPr>
                        <a:t>: </a:t>
                      </a:r>
                      <a:r>
                        <a:rPr lang="fr-FR" sz="1200" dirty="0">
                          <a:latin typeface="Calibri"/>
                          <a:cs typeface="Calibri"/>
                        </a:rPr>
                        <a:t>Cette formation est structurée en quatre modules autour de méthodes pédagogiques affirmatives, interrogatives et actives.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solidFill>
                          <a:srgbClr val="00667D"/>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DURÉE :</a:t>
                      </a:r>
                      <a:r>
                        <a:rPr lang="fr-FR" sz="1200" b="1" dirty="0"/>
                        <a:t> </a:t>
                      </a:r>
                      <a:r>
                        <a:rPr lang="fr-FR" sz="1200" b="1" dirty="0">
                          <a:solidFill>
                            <a:srgbClr val="00667D"/>
                          </a:solidFill>
                        </a:rPr>
                        <a:t>à définir en fonction du nombre de secteurs cliniques</a:t>
                      </a:r>
                      <a:endParaRPr lang="fr-FR" sz="1200" b="1" dirty="0">
                        <a:solidFill>
                          <a:schemeClr val="tx1"/>
                        </a:solidFill>
                      </a:endParaRPr>
                    </a:p>
                  </a:txBody>
                  <a:tcPr/>
                </a:tc>
                <a:tc hMerge="1">
                  <a:txBody>
                    <a:bodyPr/>
                    <a:lstStyle/>
                    <a:p>
                      <a:endParaRPr lang="fr-FR" dirty="0"/>
                    </a:p>
                  </a:txBody>
                  <a:tcPr/>
                </a:tc>
                <a:extLst>
                  <a:ext uri="{0D108BD9-81ED-4DB2-BD59-A6C34878D82A}">
                    <a16:rowId xmlns:a16="http://schemas.microsoft.com/office/drawing/2014/main" val="2815570567"/>
                  </a:ext>
                </a:extLst>
              </a:tr>
              <a:tr h="3357585">
                <a:tc>
                  <a:txBody>
                    <a:bodyPr/>
                    <a:lstStyle/>
                    <a:p>
                      <a:pPr marL="285750" lvl="0" indent="-285750" algn="just">
                        <a:buFont typeface="Arial" panose="020B0604020202020204" pitchFamily="34" charset="0"/>
                        <a:buChar char="•"/>
                      </a:pPr>
                      <a:endParaRPr lang="fr-FR" sz="1200" kern="1200" dirty="0">
                        <a:solidFill>
                          <a:schemeClr val="tx1"/>
                        </a:solidFill>
                        <a:effectLst/>
                        <a:latin typeface="+mn-lt"/>
                        <a:ea typeface="+mn-ea"/>
                        <a:cs typeface="+mn-cs"/>
                      </a:endParaRPr>
                    </a:p>
                    <a:p>
                      <a:pPr marL="285750" lvl="0" indent="-285750" algn="just">
                        <a:buFont typeface="Arial" panose="020B0604020202020204" pitchFamily="34" charset="0"/>
                        <a:buChar char="•"/>
                      </a:pPr>
                      <a:endParaRPr lang="fr-FR" sz="1200" kern="1200">
                        <a:solidFill>
                          <a:schemeClr val="tx1"/>
                        </a:solidFill>
                        <a:effectLst/>
                        <a:latin typeface="+mn-lt"/>
                        <a:ea typeface="+mn-ea"/>
                        <a:cs typeface="+mn-cs"/>
                      </a:endParaRPr>
                    </a:p>
                    <a:p>
                      <a:pPr marL="285750" lvl="0" indent="-285750" algn="just">
                        <a:buFont typeface="Arial" panose="020B0604020202020204" pitchFamily="34" charset="0"/>
                        <a:buChar char="•"/>
                      </a:pPr>
                      <a:endParaRPr lang="fr-FR" sz="1200" kern="1200" dirty="0">
                        <a:solidFill>
                          <a:schemeClr val="tx1"/>
                        </a:solidFill>
                        <a:effectLst/>
                        <a:latin typeface="+mn-lt"/>
                        <a:ea typeface="+mn-ea"/>
                        <a:cs typeface="+mn-cs"/>
                      </a:endParaRPr>
                    </a:p>
                    <a:p>
                      <a:pPr marL="285750" lvl="0" indent="-285750" algn="just">
                        <a:buFont typeface="Arial" panose="020B0604020202020204" pitchFamily="34" charset="0"/>
                        <a:buChar char="•"/>
                      </a:pPr>
                      <a:r>
                        <a:rPr lang="fr-FR" sz="1200" kern="1200" dirty="0">
                          <a:solidFill>
                            <a:schemeClr val="tx1"/>
                          </a:solidFill>
                          <a:effectLst/>
                          <a:latin typeface="+mn-lt"/>
                          <a:ea typeface="+mn-ea"/>
                          <a:cs typeface="+mn-cs"/>
                        </a:rPr>
                        <a:t>Les points à relever dans les conclusions de la dernière visite de certification.</a:t>
                      </a:r>
                    </a:p>
                    <a:p>
                      <a:pPr marL="285750" lvl="0" indent="-285750" algn="just">
                        <a:buFont typeface="Arial" panose="020B0604020202020204" pitchFamily="34" charset="0"/>
                        <a:buChar char="•"/>
                      </a:pPr>
                      <a:r>
                        <a:rPr lang="fr-FR" sz="1200" kern="1200" dirty="0">
                          <a:solidFill>
                            <a:schemeClr val="tx1"/>
                          </a:solidFill>
                          <a:effectLst/>
                          <a:latin typeface="+mn-lt"/>
                          <a:ea typeface="+mn-ea"/>
                          <a:cs typeface="+mn-cs"/>
                        </a:rPr>
                        <a:t>Les perspectives d’évolution prenant en compte la certification V2020. </a:t>
                      </a:r>
                    </a:p>
                    <a:p>
                      <a:pPr marL="285750" indent="-285750" algn="just">
                        <a:buFont typeface="Arial" panose="020B0604020202020204" pitchFamily="34" charset="0"/>
                        <a:buChar char="•"/>
                      </a:pPr>
                      <a:r>
                        <a:rPr lang="fr-FR" sz="1200" kern="1200" dirty="0">
                          <a:solidFill>
                            <a:schemeClr val="tx1"/>
                          </a:solidFill>
                          <a:effectLst/>
                          <a:latin typeface="+mn-lt"/>
                          <a:ea typeface="+mn-ea"/>
                          <a:cs typeface="+mn-cs"/>
                        </a:rPr>
                        <a:t>Les « PAQ ajustés » et les « Nouveaux PAQ » (thématique par thématique) à élaborer de façon structurée afin de donner une lecture affinée à l’HAS du niveau de maturité de la culture qualité/sécurité déployée au sein du GHSIF. </a:t>
                      </a:r>
                      <a:endParaRPr lang="fr-FR" sz="1000" b="1" dirty="0">
                        <a:solidFill>
                          <a:srgbClr val="00667D"/>
                        </a:solidFill>
                        <a:latin typeface="Calibri"/>
                        <a:cs typeface="Calibri"/>
                      </a:endParaRPr>
                    </a:p>
                  </a:txBody>
                  <a:tcPr/>
                </a:tc>
                <a:tc>
                  <a:txBody>
                    <a:bodyPr/>
                    <a:lstStyle/>
                    <a:p>
                      <a:pPr marL="0" lvl="0" indent="0">
                        <a:buFont typeface="+mj-lt"/>
                        <a:buNone/>
                      </a:pPr>
                      <a:r>
                        <a:rPr lang="fr-FR" sz="1200" b="1" kern="1200" dirty="0">
                          <a:solidFill>
                            <a:srgbClr val="00667D"/>
                          </a:solidFill>
                          <a:effectLst/>
                          <a:latin typeface="+mn-lt"/>
                          <a:ea typeface="+mn-ea"/>
                          <a:cs typeface="+mn-cs"/>
                        </a:rPr>
                        <a:t>Les thématiques du tronc commun</a:t>
                      </a:r>
                    </a:p>
                    <a:p>
                      <a:pPr marL="342900" lvl="0" indent="-342900">
                        <a:buFont typeface="+mj-lt"/>
                        <a:buAutoNum type="arabicPeriod"/>
                      </a:pPr>
                      <a:r>
                        <a:rPr lang="fr-FR" sz="1200" b="0" kern="1200" dirty="0">
                          <a:solidFill>
                            <a:srgbClr val="00667D"/>
                          </a:solidFill>
                          <a:effectLst/>
                          <a:latin typeface="+mn-lt"/>
                          <a:ea typeface="+mn-ea"/>
                          <a:cs typeface="+mn-cs"/>
                        </a:rPr>
                        <a:t>La Prise en Charge Médicamenteuse</a:t>
                      </a:r>
                    </a:p>
                    <a:p>
                      <a:pPr marL="342900" lvl="0" indent="-342900">
                        <a:buFont typeface="+mj-lt"/>
                        <a:buAutoNum type="arabicPeriod"/>
                      </a:pPr>
                      <a:r>
                        <a:rPr lang="fr-FR" sz="1200" b="0" kern="1200" dirty="0">
                          <a:solidFill>
                            <a:srgbClr val="00667D"/>
                          </a:solidFill>
                          <a:effectLst/>
                          <a:latin typeface="+mn-lt"/>
                          <a:ea typeface="+mn-ea"/>
                          <a:cs typeface="+mn-cs"/>
                        </a:rPr>
                        <a:t>Le Risque Infectieux</a:t>
                      </a:r>
                    </a:p>
                    <a:p>
                      <a:pPr marL="342900" lvl="0" indent="-342900">
                        <a:buFont typeface="+mj-lt"/>
                        <a:buAutoNum type="arabicPeriod"/>
                      </a:pPr>
                      <a:r>
                        <a:rPr lang="fr-FR" sz="1200" b="0" kern="1200" dirty="0">
                          <a:solidFill>
                            <a:srgbClr val="00667D"/>
                          </a:solidFill>
                          <a:effectLst/>
                          <a:latin typeface="+mn-lt"/>
                          <a:ea typeface="+mn-ea"/>
                          <a:cs typeface="+mn-cs"/>
                        </a:rPr>
                        <a:t>Le Parcours Patient</a:t>
                      </a:r>
                    </a:p>
                    <a:p>
                      <a:pPr marL="342900" lvl="0" indent="-342900">
                        <a:buFont typeface="+mj-lt"/>
                        <a:buAutoNum type="arabicPeriod"/>
                      </a:pPr>
                      <a:r>
                        <a:rPr lang="fr-FR" sz="1200" b="0" kern="1200" dirty="0">
                          <a:solidFill>
                            <a:srgbClr val="00667D"/>
                          </a:solidFill>
                          <a:effectLst/>
                          <a:latin typeface="+mn-lt"/>
                          <a:ea typeface="+mn-ea"/>
                          <a:cs typeface="+mn-cs"/>
                        </a:rPr>
                        <a:t>Le Bloc Opératoire</a:t>
                      </a:r>
                    </a:p>
                    <a:p>
                      <a:pPr marL="342900" lvl="0" indent="-342900">
                        <a:buFont typeface="+mj-lt"/>
                        <a:buAutoNum type="arabicPeriod"/>
                      </a:pPr>
                      <a:r>
                        <a:rPr lang="fr-FR" sz="1200" b="0" kern="1200" dirty="0">
                          <a:solidFill>
                            <a:srgbClr val="00667D"/>
                          </a:solidFill>
                          <a:effectLst/>
                          <a:latin typeface="+mn-lt"/>
                          <a:ea typeface="+mn-ea"/>
                          <a:cs typeface="+mn-cs"/>
                        </a:rPr>
                        <a:t>La Salle de Naissance</a:t>
                      </a:r>
                    </a:p>
                    <a:p>
                      <a:pPr marL="342900" lvl="0" indent="-342900">
                        <a:buFont typeface="+mj-lt"/>
                        <a:buAutoNum type="arabicPeriod"/>
                      </a:pPr>
                      <a:r>
                        <a:rPr lang="fr-FR" sz="1200" b="0" kern="1200" dirty="0">
                          <a:solidFill>
                            <a:srgbClr val="00667D"/>
                          </a:solidFill>
                          <a:effectLst/>
                          <a:latin typeface="+mn-lt"/>
                          <a:ea typeface="+mn-ea"/>
                          <a:cs typeface="+mn-cs"/>
                        </a:rPr>
                        <a:t>Le Dossier Patient</a:t>
                      </a:r>
                    </a:p>
                    <a:p>
                      <a:pPr marL="342900" lvl="0" indent="-342900">
                        <a:buFont typeface="+mj-lt"/>
                        <a:buAutoNum type="arabicPeriod"/>
                      </a:pPr>
                      <a:r>
                        <a:rPr lang="fr-FR" sz="1200" b="0" kern="1200" dirty="0">
                          <a:solidFill>
                            <a:srgbClr val="00667D"/>
                          </a:solidFill>
                          <a:effectLst/>
                          <a:latin typeface="+mn-lt"/>
                          <a:ea typeface="+mn-ea"/>
                          <a:cs typeface="+mn-cs"/>
                        </a:rPr>
                        <a:t>Les Droits du Patient</a:t>
                      </a:r>
                    </a:p>
                    <a:p>
                      <a:pPr marL="342900" lvl="0" indent="-342900">
                        <a:buFont typeface="+mj-lt"/>
                        <a:buAutoNum type="arabicPeriod"/>
                      </a:pPr>
                      <a:r>
                        <a:rPr lang="fr-FR" sz="1200" kern="1200" dirty="0">
                          <a:solidFill>
                            <a:srgbClr val="00667D"/>
                          </a:solidFill>
                          <a:effectLst/>
                          <a:latin typeface="+mn-lt"/>
                          <a:ea typeface="+mn-ea"/>
                          <a:cs typeface="+mn-cs"/>
                        </a:rPr>
                        <a:t>Le Management de la Qualité </a:t>
                      </a:r>
                    </a:p>
                    <a:p>
                      <a:pPr marL="342900" lvl="0" indent="-342900">
                        <a:buFont typeface="+mj-lt"/>
                        <a:buAutoNum type="arabicPeriod"/>
                      </a:pPr>
                      <a:r>
                        <a:rPr lang="fr-FR" sz="1200" kern="1200" dirty="0">
                          <a:solidFill>
                            <a:srgbClr val="00667D"/>
                          </a:solidFill>
                          <a:effectLst/>
                          <a:latin typeface="+mn-lt"/>
                          <a:ea typeface="+mn-ea"/>
                          <a:cs typeface="+mn-cs"/>
                        </a:rPr>
                        <a:t>L’Endoscopie</a:t>
                      </a:r>
                    </a:p>
                    <a:p>
                      <a:pPr marL="342900" indent="-342900">
                        <a:buFont typeface="+mj-lt"/>
                        <a:buAutoNum type="arabicPeriod"/>
                      </a:pPr>
                      <a:r>
                        <a:rPr lang="fr-FR" sz="1200" kern="1200" dirty="0">
                          <a:solidFill>
                            <a:srgbClr val="00667D"/>
                          </a:solidFill>
                          <a:effectLst/>
                          <a:latin typeface="+mn-lt"/>
                          <a:ea typeface="+mn-ea"/>
                          <a:cs typeface="+mn-cs"/>
                        </a:rPr>
                        <a:t>La Prise en Charge des Urgences</a:t>
                      </a:r>
                    </a:p>
                    <a:p>
                      <a:pPr marL="0" indent="0">
                        <a:buFont typeface="+mj-lt"/>
                        <a:buNone/>
                      </a:pPr>
                      <a:r>
                        <a:rPr lang="fr-FR" sz="1200" b="1" kern="1200" dirty="0">
                          <a:solidFill>
                            <a:srgbClr val="00667D"/>
                          </a:solidFill>
                          <a:effectLst/>
                          <a:latin typeface="+mn-lt"/>
                          <a:ea typeface="+mn-ea"/>
                          <a:cs typeface="+mn-cs"/>
                        </a:rPr>
                        <a:t>Les autres thématiques du compte qualité</a:t>
                      </a:r>
                    </a:p>
                    <a:p>
                      <a:pPr marL="228600" indent="-228600">
                        <a:buFont typeface="+mj-lt"/>
                        <a:buAutoNum type="arabicPeriod"/>
                      </a:pPr>
                      <a:r>
                        <a:rPr lang="fr-FR" sz="1200" b="0" kern="1200" dirty="0">
                          <a:solidFill>
                            <a:srgbClr val="00667D"/>
                          </a:solidFill>
                          <a:effectLst/>
                          <a:latin typeface="+mn-lt"/>
                          <a:ea typeface="+mn-ea"/>
                          <a:cs typeface="+mn-cs"/>
                        </a:rPr>
                        <a:t>Les fonctions logistiques au domicile du patient (HAD)</a:t>
                      </a:r>
                    </a:p>
                    <a:p>
                      <a:pPr marL="228600" indent="-228600">
                        <a:buFont typeface="+mj-lt"/>
                        <a:buAutoNum type="arabicPeriod"/>
                      </a:pPr>
                      <a:r>
                        <a:rPr lang="fr-FR" sz="1200" b="0" kern="1200" dirty="0">
                          <a:solidFill>
                            <a:srgbClr val="00667D"/>
                          </a:solidFill>
                          <a:effectLst/>
                          <a:latin typeface="+mn-lt"/>
                          <a:ea typeface="+mn-ea"/>
                          <a:cs typeface="+mn-cs"/>
                        </a:rPr>
                        <a:t>La prise en charge de la douleur</a:t>
                      </a:r>
                    </a:p>
                    <a:p>
                      <a:pPr marL="228600" indent="-228600">
                        <a:buFont typeface="+mj-lt"/>
                        <a:buAutoNum type="arabicPeriod"/>
                      </a:pPr>
                      <a:r>
                        <a:rPr lang="fr-FR" sz="1200" b="0" kern="1200" dirty="0">
                          <a:solidFill>
                            <a:srgbClr val="00667D"/>
                          </a:solidFill>
                          <a:effectLst/>
                          <a:latin typeface="+mn-lt"/>
                          <a:ea typeface="+mn-ea"/>
                          <a:cs typeface="+mn-cs"/>
                        </a:rPr>
                        <a:t>Les droits des patients en fin de vie</a:t>
                      </a:r>
                    </a:p>
                    <a:p>
                      <a:pPr marL="228600" indent="-228600">
                        <a:buFont typeface="+mj-lt"/>
                        <a:buAutoNum type="arabicPeriod"/>
                      </a:pPr>
                      <a:r>
                        <a:rPr lang="fr-FR" sz="1200" b="0" kern="1200" dirty="0">
                          <a:solidFill>
                            <a:srgbClr val="00667D"/>
                          </a:solidFill>
                          <a:effectLst/>
                          <a:latin typeface="+mn-lt"/>
                          <a:ea typeface="+mn-ea"/>
                          <a:cs typeface="+mn-cs"/>
                        </a:rPr>
                        <a:t>L’indentification du patient</a:t>
                      </a:r>
                    </a:p>
                    <a:p>
                      <a:pPr marL="228600" indent="-228600">
                        <a:buFont typeface="+mj-lt"/>
                        <a:buAutoNum type="arabicPeriod"/>
                      </a:pPr>
                      <a:r>
                        <a:rPr lang="fr-FR" sz="1200" b="0" kern="1200" dirty="0">
                          <a:solidFill>
                            <a:srgbClr val="00667D"/>
                          </a:solidFill>
                          <a:effectLst/>
                          <a:latin typeface="+mn-lt"/>
                          <a:ea typeface="+mn-ea"/>
                          <a:cs typeface="+mn-cs"/>
                        </a:rPr>
                        <a:t>La gestion du système d’information</a:t>
                      </a:r>
                    </a:p>
                    <a:p>
                      <a:pPr marL="228600" indent="-228600">
                        <a:buFont typeface="+mj-lt"/>
                        <a:buAutoNum type="arabicPeriod"/>
                      </a:pPr>
                      <a:r>
                        <a:rPr lang="fr-FR" sz="1200" b="0" kern="1200" dirty="0">
                          <a:solidFill>
                            <a:srgbClr val="00667D"/>
                          </a:solidFill>
                          <a:effectLst/>
                          <a:latin typeface="+mn-lt"/>
                          <a:ea typeface="+mn-ea"/>
                          <a:cs typeface="+mn-cs"/>
                        </a:rPr>
                        <a:t>La Qualité de Vie au Travail</a:t>
                      </a:r>
                      <a:endParaRPr lang="fr-FR" sz="1000" b="0" dirty="0">
                        <a:solidFill>
                          <a:srgbClr val="00667D"/>
                        </a:solidFill>
                        <a:latin typeface="Calibri"/>
                        <a:cs typeface="Calibri"/>
                      </a:endParaRPr>
                    </a:p>
                  </a:txBody>
                  <a:tcPr/>
                </a:tc>
                <a:extLst>
                  <a:ext uri="{0D108BD9-81ED-4DB2-BD59-A6C34878D82A}">
                    <a16:rowId xmlns:a16="http://schemas.microsoft.com/office/drawing/2014/main" val="1817607560"/>
                  </a:ext>
                </a:extLst>
              </a:tr>
              <a:tr h="641736">
                <a:tc gridSpan="2">
                  <a:txBody>
                    <a:bodyPr/>
                    <a:lstStyle/>
                    <a:p>
                      <a:pPr algn="just"/>
                      <a:r>
                        <a:rPr lang="fr-FR" sz="1200" b="1" dirty="0">
                          <a:solidFill>
                            <a:srgbClr val="00667D"/>
                          </a:solidFill>
                        </a:rPr>
                        <a:t>Evaluation : </a:t>
                      </a:r>
                      <a:r>
                        <a:rPr lang="fr-FR" sz="1100" b="0" dirty="0"/>
                        <a:t>Un QCM amont et aval de la formation permettra de mesurer formellement les acquis. Un questionnaire d’évaluation à chaud sera rempli par les participants à la fin du module 2.</a:t>
                      </a:r>
                      <a:r>
                        <a:rPr lang="fr-FR" sz="1100" b="0" baseline="0" dirty="0"/>
                        <a:t> </a:t>
                      </a:r>
                      <a:r>
                        <a:rPr lang="fr-FR" sz="1100" b="0" dirty="0"/>
                        <a:t>Une évaluation à froid sera faite deux mois après la formation avec le(a) responsable formation de l’établissement.</a:t>
                      </a:r>
                    </a:p>
                  </a:txBody>
                  <a:tcPr/>
                </a:tc>
                <a:tc hMerge="1">
                  <a:txBody>
                    <a:bodyPr/>
                    <a:lstStyle/>
                    <a:p>
                      <a:endParaRPr lang="fr-FR" sz="1200" b="0" dirty="0"/>
                    </a:p>
                  </a:txBody>
                  <a:tcPr/>
                </a:tc>
                <a:extLst>
                  <a:ext uri="{0D108BD9-81ED-4DB2-BD59-A6C34878D82A}">
                    <a16:rowId xmlns:a16="http://schemas.microsoft.com/office/drawing/2014/main" val="3237368629"/>
                  </a:ext>
                </a:extLst>
              </a:tr>
            </a:tbl>
          </a:graphicData>
        </a:graphic>
      </p:graphicFrame>
      <p:sp>
        <p:nvSpPr>
          <p:cNvPr id="19" name="Rectangle à coins arrondis 18"/>
          <p:cNvSpPr/>
          <p:nvPr/>
        </p:nvSpPr>
        <p:spPr>
          <a:xfrm>
            <a:off x="9926402" y="1052346"/>
            <a:ext cx="1800000" cy="360000"/>
          </a:xfrm>
          <a:prstGeom prst="roundRect">
            <a:avLst/>
          </a:prstGeom>
          <a:solidFill>
            <a:srgbClr val="00667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CONTENUS</a:t>
            </a:r>
          </a:p>
        </p:txBody>
      </p:sp>
      <p:sp>
        <p:nvSpPr>
          <p:cNvPr id="20" name="Espace réservé du contenu 2">
            <a:extLst>
              <a:ext uri="{FF2B5EF4-FFF2-40B4-BE49-F238E27FC236}">
                <a16:creationId xmlns:a16="http://schemas.microsoft.com/office/drawing/2014/main" id="{1711C594-130A-49C5-B494-8E42718574C2}"/>
              </a:ext>
            </a:extLst>
          </p:cNvPr>
          <p:cNvSpPr txBox="1">
            <a:spLocks/>
          </p:cNvSpPr>
          <p:nvPr/>
        </p:nvSpPr>
        <p:spPr>
          <a:xfrm>
            <a:off x="271998" y="1236362"/>
            <a:ext cx="2433102" cy="5398232"/>
          </a:xfrm>
          <a:prstGeom prst="rect">
            <a:avLst/>
          </a:prstGeom>
          <a:ln>
            <a:no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buNone/>
            </a:pPr>
            <a:r>
              <a:rPr lang="fr-FR" sz="1800" dirty="0">
                <a:solidFill>
                  <a:schemeClr val="bg1"/>
                </a:solidFill>
                <a:effectLst/>
                <a:ea typeface="Calibri" panose="020F0502020204030204" pitchFamily="34" charset="0"/>
                <a:cs typeface="Times New Roman" panose="02020603050405020304" pitchFamily="18" charset="0"/>
              </a:rPr>
              <a:t>La certification V2020 se fonde sur l’évaluation des résultats via les nouveaux outils d’investigation : Patients Traceurs, Parcours Traceurs, Traceurs ciblés et audits système. </a:t>
            </a:r>
          </a:p>
          <a:p>
            <a:pPr marL="0" indent="0" algn="just">
              <a:lnSpc>
                <a:spcPct val="115000"/>
              </a:lnSpc>
              <a:buNone/>
            </a:pPr>
            <a:r>
              <a:rPr lang="fr-FR" sz="1800" dirty="0">
                <a:solidFill>
                  <a:schemeClr val="bg1"/>
                </a:solidFill>
                <a:effectLst/>
                <a:ea typeface="Calibri" panose="020F0502020204030204" pitchFamily="34" charset="0"/>
                <a:cs typeface="Times New Roman" panose="02020603050405020304" pitchFamily="18" charset="0"/>
              </a:rPr>
              <a:t>Les enjeux sont importants ; les engagements de l’établissement concernant son système de management de la qualité et des risques et sa démarche d’amélioration sont désormais transmis à la HAS via la nouvelle plateforme </a:t>
            </a:r>
            <a:r>
              <a:rPr lang="fr-FR" sz="1800" dirty="0" err="1">
                <a:solidFill>
                  <a:schemeClr val="bg1"/>
                </a:solidFill>
                <a:effectLst/>
                <a:ea typeface="Calibri" panose="020F0502020204030204" pitchFamily="34" charset="0"/>
                <a:cs typeface="Times New Roman" panose="02020603050405020304" pitchFamily="18" charset="0"/>
              </a:rPr>
              <a:t>Calista</a:t>
            </a:r>
            <a:r>
              <a:rPr lang="fr-FR" sz="1800" dirty="0">
                <a:solidFill>
                  <a:schemeClr val="bg1"/>
                </a:solidFill>
                <a:effectLst/>
                <a:ea typeface="Calibri" panose="020F0502020204030204" pitchFamily="34" charset="0"/>
                <a:cs typeface="Times New Roman" panose="02020603050405020304" pitchFamily="18" charset="0"/>
              </a:rPr>
              <a:t>. </a:t>
            </a:r>
          </a:p>
          <a:p>
            <a:pPr marL="0" indent="0" algn="just">
              <a:lnSpc>
                <a:spcPct val="115000"/>
              </a:lnSpc>
              <a:buNone/>
            </a:pPr>
            <a:r>
              <a:rPr lang="fr-FR" sz="1800" dirty="0">
                <a:solidFill>
                  <a:schemeClr val="bg1"/>
                </a:solidFill>
                <a:effectLst/>
                <a:ea typeface="Calibri" panose="020F0502020204030204" pitchFamily="34" charset="0"/>
                <a:cs typeface="Times New Roman" panose="02020603050405020304" pitchFamily="18" charset="0"/>
              </a:rPr>
              <a:t>Le management médical, soignant, médicotechnique et administratif des secteurs d’activité et leurs équipes mettent en œuvre le nouveau dispositif défini avec l’appui de la Direction-Qualité. </a:t>
            </a:r>
          </a:p>
        </p:txBody>
      </p:sp>
      <p:pic>
        <p:nvPicPr>
          <p:cNvPr id="23" name="Imag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878" y="236451"/>
            <a:ext cx="1800000" cy="678571"/>
          </a:xfrm>
          <a:prstGeom prst="rect">
            <a:avLst/>
          </a:prstGeom>
        </p:spPr>
      </p:pic>
      <p:sp>
        <p:nvSpPr>
          <p:cNvPr id="2" name="ZoneTexte 1"/>
          <p:cNvSpPr txBox="1"/>
          <p:nvPr/>
        </p:nvSpPr>
        <p:spPr>
          <a:xfrm>
            <a:off x="6794500" y="101600"/>
            <a:ext cx="184666" cy="369332"/>
          </a:xfrm>
          <a:prstGeom prst="rect">
            <a:avLst/>
          </a:prstGeom>
          <a:noFill/>
        </p:spPr>
        <p:txBody>
          <a:bodyPr wrap="none" rtlCol="0">
            <a:spAutoFit/>
          </a:bodyPr>
          <a:lstStyle/>
          <a:p>
            <a:endParaRPr lang="fr-FR" dirty="0"/>
          </a:p>
        </p:txBody>
      </p:sp>
      <p:sp>
        <p:nvSpPr>
          <p:cNvPr id="13" name="Espace réservé du contenu 2">
            <a:extLst>
              <a:ext uri="{FF2B5EF4-FFF2-40B4-BE49-F238E27FC236}">
                <a16:creationId xmlns:a16="http://schemas.microsoft.com/office/drawing/2014/main" id="{D522E506-6D04-45AD-8913-AB735F4E0EEF}"/>
              </a:ext>
            </a:extLst>
          </p:cNvPr>
          <p:cNvSpPr txBox="1">
            <a:spLocks/>
          </p:cNvSpPr>
          <p:nvPr/>
        </p:nvSpPr>
        <p:spPr>
          <a:xfrm>
            <a:off x="3051723" y="1221755"/>
            <a:ext cx="2294977" cy="4213845"/>
          </a:xfrm>
          <a:prstGeom prst="rect">
            <a:avLst/>
          </a:prstGeom>
          <a:ln>
            <a:noFill/>
          </a:ln>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r-FR" sz="1500" b="1" dirty="0">
                <a:solidFill>
                  <a:srgbClr val="00667D"/>
                </a:solidFill>
              </a:rPr>
              <a:t>|  Objectifs</a:t>
            </a:r>
          </a:p>
          <a:p>
            <a:pPr algn="just">
              <a:spcBef>
                <a:spcPts val="400"/>
              </a:spcBef>
            </a:pPr>
            <a:r>
              <a:rPr lang="fr-FR" sz="1500" b="1" dirty="0">
                <a:solidFill>
                  <a:srgbClr val="00667D"/>
                </a:solidFill>
              </a:rPr>
              <a:t>Maintenir la dynamique qualité sur les thématiques du tronc commun</a:t>
            </a:r>
          </a:p>
          <a:p>
            <a:pPr algn="just">
              <a:spcBef>
                <a:spcPts val="400"/>
              </a:spcBef>
            </a:pPr>
            <a:r>
              <a:rPr lang="fr-FR" sz="1500" b="1" dirty="0">
                <a:solidFill>
                  <a:srgbClr val="00667D"/>
                </a:solidFill>
              </a:rPr>
              <a:t>Etendre l’analyse du compte Qualité sur d’autres thématiques.</a:t>
            </a:r>
          </a:p>
          <a:p>
            <a:pPr algn="l">
              <a:spcBef>
                <a:spcPts val="400"/>
              </a:spcBef>
            </a:pPr>
            <a:endParaRPr lang="fr-FR" sz="1500" b="1" dirty="0">
              <a:solidFill>
                <a:srgbClr val="00667D"/>
              </a:solidFill>
            </a:endParaRPr>
          </a:p>
          <a:p>
            <a:pPr algn="l">
              <a:spcBef>
                <a:spcPts val="400"/>
              </a:spcBef>
            </a:pPr>
            <a:r>
              <a:rPr lang="fr-FR" sz="1500" b="1" dirty="0">
                <a:solidFill>
                  <a:srgbClr val="00667D"/>
                </a:solidFill>
              </a:rPr>
              <a:t>|  Préparation</a:t>
            </a:r>
          </a:p>
          <a:p>
            <a:pPr marL="288000" algn="l">
              <a:spcBef>
                <a:spcPts val="300"/>
              </a:spcBef>
            </a:pPr>
            <a:r>
              <a:rPr lang="fr-FR" sz="1100" dirty="0">
                <a:solidFill>
                  <a:srgbClr val="00667D"/>
                </a:solidFill>
              </a:rPr>
              <a:t>En amont de la formation, les participants rempliront</a:t>
            </a:r>
            <a:br>
              <a:rPr lang="fr-FR" sz="1100" dirty="0">
                <a:solidFill>
                  <a:srgbClr val="00667D"/>
                </a:solidFill>
              </a:rPr>
            </a:br>
            <a:r>
              <a:rPr lang="fr-FR" sz="1100" dirty="0">
                <a:solidFill>
                  <a:srgbClr val="00667D"/>
                </a:solidFill>
              </a:rPr>
              <a:t>un questionnaire concernant leurs expériences des évaluations internes et externes au sein de leur établissement et leur connaissance des nouvelles méthodes portées par la HAS.</a:t>
            </a:r>
          </a:p>
        </p:txBody>
      </p:sp>
      <p:sp>
        <p:nvSpPr>
          <p:cNvPr id="14" name="ZoneTexte 13">
            <a:extLst>
              <a:ext uri="{FF2B5EF4-FFF2-40B4-BE49-F238E27FC236}">
                <a16:creationId xmlns:a16="http://schemas.microsoft.com/office/drawing/2014/main" id="{5894B453-1E20-440A-B100-A46F42849B5E}"/>
              </a:ext>
            </a:extLst>
          </p:cNvPr>
          <p:cNvSpPr txBox="1"/>
          <p:nvPr/>
        </p:nvSpPr>
        <p:spPr>
          <a:xfrm>
            <a:off x="3166023" y="5209148"/>
            <a:ext cx="2112202" cy="1497846"/>
          </a:xfrm>
          <a:prstGeom prst="rect">
            <a:avLst/>
          </a:prstGeom>
          <a:noFill/>
          <a:ln>
            <a:solidFill>
              <a:srgbClr val="00667D"/>
            </a:solidFill>
          </a:ln>
        </p:spPr>
        <p:txBody>
          <a:bodyPr wrap="square" rtlCol="0" anchor="t">
            <a:spAutoFit/>
          </a:bodyPr>
          <a:lstStyle/>
          <a:p>
            <a:pPr>
              <a:spcAft>
                <a:spcPts val="400"/>
              </a:spcAft>
            </a:pPr>
            <a:r>
              <a:rPr lang="fr-FR" sz="2800" b="1" dirty="0">
                <a:solidFill>
                  <a:srgbClr val="00667D"/>
                </a:solidFill>
              </a:rPr>
              <a:t>+</a:t>
            </a:r>
            <a:r>
              <a:rPr lang="fr-FR" b="1" dirty="0">
                <a:solidFill>
                  <a:srgbClr val="00667D"/>
                </a:solidFill>
              </a:rPr>
              <a:t> </a:t>
            </a:r>
            <a:r>
              <a:rPr lang="fr-FR" sz="2000" b="1" dirty="0">
                <a:solidFill>
                  <a:srgbClr val="00667D"/>
                </a:solidFill>
              </a:rPr>
              <a:t>Infos Pratiques</a:t>
            </a:r>
          </a:p>
          <a:p>
            <a:r>
              <a:rPr lang="fr-FR" sz="1000" dirty="0"/>
              <a:t>Formation intra-établissement</a:t>
            </a:r>
          </a:p>
          <a:p>
            <a:r>
              <a:rPr lang="fr-FR" sz="1000" b="1" dirty="0">
                <a:solidFill>
                  <a:srgbClr val="00667D"/>
                </a:solidFill>
              </a:rPr>
              <a:t>Formateur : Expert-visiteur HAS</a:t>
            </a:r>
            <a:endParaRPr lang="fr-FR" sz="1000" dirty="0">
              <a:solidFill>
                <a:srgbClr val="00667D"/>
              </a:solidFill>
            </a:endParaRPr>
          </a:p>
          <a:p>
            <a:r>
              <a:rPr lang="fr-FR" sz="1000" b="1" dirty="0">
                <a:solidFill>
                  <a:srgbClr val="00667D"/>
                </a:solidFill>
              </a:rPr>
              <a:t>Public : </a:t>
            </a:r>
            <a:r>
              <a:rPr lang="fr-FR" sz="1000" dirty="0"/>
              <a:t>Tous professionnels </a:t>
            </a:r>
            <a:br>
              <a:rPr lang="fr-FR" sz="1000" dirty="0"/>
            </a:br>
            <a:r>
              <a:rPr lang="fr-FR" sz="1000" dirty="0"/>
              <a:t>d’ES concerné par la démarche qualité.</a:t>
            </a:r>
          </a:p>
          <a:p>
            <a:r>
              <a:rPr lang="fr-FR" sz="1000" b="1" dirty="0">
                <a:solidFill>
                  <a:srgbClr val="00667D"/>
                </a:solidFill>
              </a:rPr>
              <a:t>Aucun prérequis</a:t>
            </a:r>
          </a:p>
        </p:txBody>
      </p:sp>
      <p:pic>
        <p:nvPicPr>
          <p:cNvPr id="3" name="Image 2">
            <a:extLst>
              <a:ext uri="{FF2B5EF4-FFF2-40B4-BE49-F238E27FC236}">
                <a16:creationId xmlns:a16="http://schemas.microsoft.com/office/drawing/2014/main" id="{F9842043-1C71-4D0E-ACC3-10A2096F8399}"/>
              </a:ext>
            </a:extLst>
          </p:cNvPr>
          <p:cNvPicPr>
            <a:picLocks noChangeAspect="1"/>
          </p:cNvPicPr>
          <p:nvPr/>
        </p:nvPicPr>
        <p:blipFill>
          <a:blip r:embed="rId5"/>
          <a:stretch>
            <a:fillRect/>
          </a:stretch>
        </p:blipFill>
        <p:spPr>
          <a:xfrm>
            <a:off x="9553610" y="123327"/>
            <a:ext cx="929019" cy="929019"/>
          </a:xfrm>
          <a:prstGeom prst="rect">
            <a:avLst/>
          </a:prstGeom>
        </p:spPr>
      </p:pic>
    </p:spTree>
    <p:extLst>
      <p:ext uri="{BB962C8B-B14F-4D97-AF65-F5344CB8AC3E}">
        <p14:creationId xmlns:p14="http://schemas.microsoft.com/office/powerpoint/2010/main" val="2189920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0"/>
            <a:ext cx="2918426" cy="6858000"/>
          </a:xfrm>
          <a:prstGeom prst="rect">
            <a:avLst/>
          </a:prstGeom>
          <a:solidFill>
            <a:srgbClr val="0066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space réservé du pied de page 7"/>
          <p:cNvSpPr>
            <a:spLocks noGrp="1"/>
          </p:cNvSpPr>
          <p:nvPr>
            <p:ph type="ftr" sz="quarter" idx="11"/>
          </p:nvPr>
        </p:nvSpPr>
        <p:spPr>
          <a:xfrm>
            <a:off x="2918429" y="6492875"/>
            <a:ext cx="9020273" cy="365125"/>
          </a:xfrm>
        </p:spPr>
        <p:txBody>
          <a:bodyPr/>
          <a:lstStyle/>
          <a:p>
            <a:pPr algn="r"/>
            <a:r>
              <a:rPr lang="fr-FR" dirty="0">
                <a:solidFill>
                  <a:srgbClr val="00667D"/>
                </a:solidFill>
              </a:rPr>
              <a:t>Page </a:t>
            </a:r>
            <a:fld id="{87620CFA-93A9-AD49-AE8A-0468E66F4DBA}" type="slidenum">
              <a:rPr lang="fr-FR" smtClean="0">
                <a:solidFill>
                  <a:srgbClr val="00667D"/>
                </a:solidFill>
              </a:rPr>
              <a:pPr algn="r"/>
              <a:t>14</a:t>
            </a:fld>
            <a:r>
              <a:rPr lang="fr-FR" dirty="0">
                <a:solidFill>
                  <a:srgbClr val="00667D"/>
                </a:solidFill>
              </a:rPr>
              <a:t> </a:t>
            </a:r>
            <a:r>
              <a:rPr lang="fr-FR" b="1" dirty="0">
                <a:solidFill>
                  <a:srgbClr val="00667D"/>
                </a:solidFill>
              </a:rPr>
              <a:t> |  </a:t>
            </a:r>
            <a:r>
              <a:rPr lang="fr-FR" dirty="0">
                <a:solidFill>
                  <a:srgbClr val="00667D"/>
                </a:solidFill>
              </a:rPr>
              <a:t>2LFCE - 06.74.78.76.75 - contact@2lfce.fr - </a:t>
            </a:r>
            <a:r>
              <a:rPr lang="fr-FR" dirty="0">
                <a:solidFill>
                  <a:srgbClr val="00667D"/>
                </a:solidFill>
                <a:hlinkClick r:id="rId3"/>
              </a:rPr>
              <a:t>www.ludoviclavie.fr</a:t>
            </a:r>
            <a:r>
              <a:rPr lang="fr-FR" dirty="0">
                <a:solidFill>
                  <a:srgbClr val="00667D"/>
                </a:solidFill>
              </a:rPr>
              <a:t> – NDA 76340983134</a:t>
            </a:r>
          </a:p>
        </p:txBody>
      </p:sp>
      <p:sp>
        <p:nvSpPr>
          <p:cNvPr id="9" name="ZoneTexte 8"/>
          <p:cNvSpPr txBox="1"/>
          <p:nvPr/>
        </p:nvSpPr>
        <p:spPr>
          <a:xfrm>
            <a:off x="3291037" y="337749"/>
            <a:ext cx="7636607" cy="461665"/>
          </a:xfrm>
          <a:prstGeom prst="rect">
            <a:avLst/>
          </a:prstGeom>
          <a:noFill/>
        </p:spPr>
        <p:txBody>
          <a:bodyPr wrap="square" rtlCol="0">
            <a:spAutoFit/>
          </a:bodyPr>
          <a:lstStyle/>
          <a:p>
            <a:r>
              <a:rPr lang="fr-FR" sz="2400" dirty="0"/>
              <a:t>Les méthodes évaluatives de la certification en santé V2024</a:t>
            </a:r>
          </a:p>
        </p:txBody>
      </p:sp>
      <p:cxnSp>
        <p:nvCxnSpPr>
          <p:cNvPr id="10" name="Connecteur droit 9">
            <a:extLst>
              <a:ext uri="{FF2B5EF4-FFF2-40B4-BE49-F238E27FC236}">
                <a16:creationId xmlns:a16="http://schemas.microsoft.com/office/drawing/2014/main" id="{58037737-DAC6-4157-BC2D-1DA0801992BE}"/>
              </a:ext>
            </a:extLst>
          </p:cNvPr>
          <p:cNvCxnSpPr>
            <a:cxnSpLocks/>
          </p:cNvCxnSpPr>
          <p:nvPr/>
        </p:nvCxnSpPr>
        <p:spPr>
          <a:xfrm>
            <a:off x="1459213" y="1030630"/>
            <a:ext cx="4553288" cy="0"/>
          </a:xfrm>
          <a:prstGeom prst="line">
            <a:avLst/>
          </a:prstGeom>
          <a:ln w="34925" cmpd="sng">
            <a:solidFill>
              <a:srgbClr val="4AB3BE"/>
            </a:solidFill>
            <a:headEnd w="lg" len="lg"/>
            <a:tailEnd w="lg" len="lg"/>
          </a:ln>
        </p:spPr>
        <p:style>
          <a:lnRef idx="1">
            <a:schemeClr val="accent1"/>
          </a:lnRef>
          <a:fillRef idx="0">
            <a:schemeClr val="accent1"/>
          </a:fillRef>
          <a:effectRef idx="0">
            <a:schemeClr val="accent1"/>
          </a:effectRef>
          <a:fontRef idx="minor">
            <a:schemeClr val="tx1"/>
          </a:fontRef>
        </p:style>
      </p:cxnSp>
      <p:graphicFrame>
        <p:nvGraphicFramePr>
          <p:cNvPr id="16" name="Tableau 15">
            <a:extLst>
              <a:ext uri="{FF2B5EF4-FFF2-40B4-BE49-F238E27FC236}">
                <a16:creationId xmlns:a16="http://schemas.microsoft.com/office/drawing/2014/main" id="{3C77A160-8619-45EB-AB12-64733E5E09B8}"/>
              </a:ext>
            </a:extLst>
          </p:cNvPr>
          <p:cNvGraphicFramePr>
            <a:graphicFrameLocks noGrp="1"/>
          </p:cNvGraphicFramePr>
          <p:nvPr>
            <p:extLst>
              <p:ext uri="{D42A27DB-BD31-4B8C-83A1-F6EECF244321}">
                <p14:modId xmlns:p14="http://schemas.microsoft.com/office/powerpoint/2010/main" val="99708391"/>
              </p:ext>
            </p:extLst>
          </p:nvPr>
        </p:nvGraphicFramePr>
        <p:xfrm>
          <a:off x="5525819" y="1131595"/>
          <a:ext cx="6450565" cy="5414441"/>
        </p:xfrm>
        <a:graphic>
          <a:graphicData uri="http://schemas.openxmlformats.org/drawingml/2006/table">
            <a:tbl>
              <a:tblPr firstRow="1" bandRow="1">
                <a:tableStyleId>{5940675A-B579-460E-94D1-54222C63F5DA}</a:tableStyleId>
              </a:tblPr>
              <a:tblGrid>
                <a:gridCol w="3032408">
                  <a:extLst>
                    <a:ext uri="{9D8B030D-6E8A-4147-A177-3AD203B41FA5}">
                      <a16:colId xmlns:a16="http://schemas.microsoft.com/office/drawing/2014/main" val="3845426870"/>
                    </a:ext>
                  </a:extLst>
                </a:gridCol>
                <a:gridCol w="3418157">
                  <a:extLst>
                    <a:ext uri="{9D8B030D-6E8A-4147-A177-3AD203B41FA5}">
                      <a16:colId xmlns:a16="http://schemas.microsoft.com/office/drawing/2014/main" val="2794846299"/>
                    </a:ext>
                  </a:extLst>
                </a:gridCol>
              </a:tblGrid>
              <a:tr h="1036463">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Méthodes pédagogiques </a:t>
                      </a:r>
                      <a:r>
                        <a:rPr lang="fr-FR" sz="1200" dirty="0">
                          <a:solidFill>
                            <a:srgbClr val="00667D"/>
                          </a:solidFill>
                        </a:rPr>
                        <a:t>: </a:t>
                      </a:r>
                      <a:r>
                        <a:rPr lang="fr-FR" sz="1200" dirty="0">
                          <a:latin typeface="Calibri"/>
                          <a:cs typeface="Calibri"/>
                        </a:rPr>
                        <a:t>Cette formation est structurée en six modules autour de méthodes pédagogiques affirmatives, interrogatives et actives.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solidFill>
                          <a:srgbClr val="00667D"/>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DURÉE :</a:t>
                      </a:r>
                      <a:r>
                        <a:rPr lang="fr-FR" sz="1200" b="1" dirty="0"/>
                        <a:t>  </a:t>
                      </a:r>
                      <a:r>
                        <a:rPr lang="fr-FR" sz="1200" b="1" dirty="0">
                          <a:solidFill>
                            <a:srgbClr val="00667D"/>
                          </a:solidFill>
                        </a:rPr>
                        <a:t>2 Jours</a:t>
                      </a:r>
                    </a:p>
                  </a:txBody>
                  <a:tcPr/>
                </a:tc>
                <a:tc hMerge="1">
                  <a:txBody>
                    <a:bodyPr/>
                    <a:lstStyle/>
                    <a:p>
                      <a:endParaRPr lang="fr-FR" dirty="0"/>
                    </a:p>
                  </a:txBody>
                  <a:tcPr/>
                </a:tc>
                <a:extLst>
                  <a:ext uri="{0D108BD9-81ED-4DB2-BD59-A6C34878D82A}">
                    <a16:rowId xmlns:a16="http://schemas.microsoft.com/office/drawing/2014/main" val="2815570567"/>
                  </a:ext>
                </a:extLst>
              </a:tr>
              <a:tr h="3570956">
                <a:tc>
                  <a:txBody>
                    <a:bodyPr/>
                    <a:lstStyle/>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b="1" kern="1200" dirty="0">
                        <a:solidFill>
                          <a:srgbClr val="00667D"/>
                        </a:solidFill>
                        <a:effectLst/>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b="1" kern="1200" dirty="0">
                        <a:solidFill>
                          <a:srgbClr val="00667D"/>
                        </a:solidFill>
                        <a:effectLst/>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1" kern="1200" dirty="0">
                          <a:solidFill>
                            <a:srgbClr val="00667D"/>
                          </a:solidFill>
                          <a:effectLst/>
                          <a:latin typeface="+mn-lt"/>
                          <a:ea typeface="+mn-ea"/>
                          <a:cs typeface="+mn-cs"/>
                        </a:rPr>
                        <a:t>Module 1 : Les cinq nouvelles méthodes évaluatives V2020</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b="1" kern="1200" dirty="0">
                        <a:solidFill>
                          <a:srgbClr val="00667D"/>
                        </a:solidFill>
                        <a:effectLst/>
                        <a:latin typeface="+mn-lt"/>
                        <a:ea typeface="+mn-ea"/>
                        <a:cs typeface="+mn-cs"/>
                      </a:endParaRP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kern="1200" dirty="0">
                          <a:solidFill>
                            <a:schemeClr val="tx1"/>
                          </a:solidFill>
                          <a:effectLst/>
                          <a:latin typeface="+mn-lt"/>
                          <a:ea typeface="+mn-ea"/>
                          <a:cs typeface="+mn-cs"/>
                        </a:rPr>
                        <a:t>Le Patient Traceur</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kern="1200" dirty="0">
                          <a:solidFill>
                            <a:schemeClr val="tx1"/>
                          </a:solidFill>
                          <a:effectLst/>
                          <a:latin typeface="+mn-lt"/>
                          <a:ea typeface="+mn-ea"/>
                          <a:cs typeface="+mn-cs"/>
                        </a:rPr>
                        <a:t>Le Parcours Traceur</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kern="1200" dirty="0">
                          <a:solidFill>
                            <a:schemeClr val="tx1"/>
                          </a:solidFill>
                          <a:effectLst/>
                          <a:latin typeface="+mn-lt"/>
                          <a:ea typeface="+mn-ea"/>
                          <a:cs typeface="+mn-cs"/>
                        </a:rPr>
                        <a:t>Le Traceur ciblé</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kern="1200" dirty="0">
                          <a:solidFill>
                            <a:schemeClr val="tx1"/>
                          </a:solidFill>
                          <a:effectLst/>
                          <a:latin typeface="+mn-lt"/>
                          <a:ea typeface="+mn-ea"/>
                          <a:cs typeface="+mn-cs"/>
                        </a:rPr>
                        <a:t>L’Audit Système</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kern="1200" dirty="0">
                          <a:solidFill>
                            <a:schemeClr val="tx1"/>
                          </a:solidFill>
                          <a:effectLst/>
                          <a:latin typeface="+mn-lt"/>
                          <a:ea typeface="+mn-ea"/>
                          <a:cs typeface="+mn-cs"/>
                        </a:rPr>
                        <a:t>Les Observations</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b="1" kern="1200" dirty="0">
                        <a:solidFill>
                          <a:schemeClr val="tx1"/>
                        </a:solidFill>
                        <a:effectLst/>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Présentation des méthodologies de la HAS. Explicitation des conditions de bonne utilisation dans les différents contextes hospitaliers et dans l’approche V2020.</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200" b="0" kern="1200" dirty="0">
                        <a:solidFill>
                          <a:schemeClr val="tx1"/>
                        </a:solidFill>
                        <a:effectLst/>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200" b="0" kern="1200" dirty="0">
                        <a:solidFill>
                          <a:schemeClr val="tx1"/>
                        </a:solidFill>
                        <a:effectLst/>
                        <a:latin typeface="+mn-lt"/>
                        <a:ea typeface="+mn-ea"/>
                        <a:cs typeface="+mn-cs"/>
                      </a:endParaRPr>
                    </a:p>
                    <a:p>
                      <a:pPr marL="285750" lvl="0" indent="-285750" algn="just">
                        <a:buFont typeface="Arial" panose="020B0604020202020204" pitchFamily="34" charset="0"/>
                        <a:buChar char="•"/>
                      </a:pPr>
                      <a:endParaRPr lang="fr-FR" sz="1200" kern="1200" dirty="0">
                        <a:solidFill>
                          <a:schemeClr val="tx1"/>
                        </a:solidFill>
                        <a:effectLst/>
                        <a:latin typeface="+mn-lt"/>
                        <a:ea typeface="+mn-ea"/>
                        <a:cs typeface="+mn-cs"/>
                      </a:endParaRPr>
                    </a:p>
                    <a:p>
                      <a:pPr marL="285750" lvl="0" indent="-285750" algn="just">
                        <a:buFont typeface="Arial" panose="020B0604020202020204" pitchFamily="34" charset="0"/>
                        <a:buChar char="•"/>
                      </a:pPr>
                      <a:endParaRPr lang="fr-FR" sz="1200" kern="1200" dirty="0">
                        <a:solidFill>
                          <a:schemeClr val="tx1"/>
                        </a:solidFill>
                        <a:effectLst/>
                        <a:latin typeface="+mn-lt"/>
                        <a:ea typeface="+mn-ea"/>
                        <a:cs typeface="+mn-cs"/>
                      </a:endParaRPr>
                    </a:p>
                    <a:p>
                      <a:pPr marL="285750" lvl="0" indent="-285750" algn="just">
                        <a:buFont typeface="Arial" panose="020B0604020202020204" pitchFamily="34" charset="0"/>
                        <a:buChar char="•"/>
                      </a:pPr>
                      <a:endParaRPr lang="fr-FR" sz="1200" kern="1200" dirty="0">
                        <a:solidFill>
                          <a:schemeClr val="tx1"/>
                        </a:solidFill>
                        <a:effectLst/>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fr-FR" sz="1200" b="1" kern="1200" dirty="0">
                          <a:solidFill>
                            <a:srgbClr val="00667D"/>
                          </a:solidFill>
                          <a:effectLst/>
                          <a:latin typeface="+mn-lt"/>
                          <a:ea typeface="+mn-ea"/>
                          <a:cs typeface="+mn-cs"/>
                        </a:rPr>
                        <a:t>Module 2 : Ateliers de mise en pratique de la méthode du Patient Traceur.</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fr-FR" sz="1200" b="1" kern="1200" dirty="0">
                        <a:solidFill>
                          <a:srgbClr val="00667D"/>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fr-FR" sz="1200" b="1" kern="1200" dirty="0">
                          <a:solidFill>
                            <a:srgbClr val="00667D"/>
                          </a:solidFill>
                          <a:effectLst/>
                          <a:latin typeface="+mn-lt"/>
                          <a:ea typeface="+mn-ea"/>
                          <a:cs typeface="+mn-cs"/>
                        </a:rPr>
                        <a:t>Module 3 : Ateliers de mise en pratique de la méthode du Parcours Traceur</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fr-FR" sz="1200" b="1" kern="1200" dirty="0">
                        <a:solidFill>
                          <a:srgbClr val="00667D"/>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fr-FR" sz="1200" b="1" kern="1200" dirty="0">
                          <a:solidFill>
                            <a:srgbClr val="00667D"/>
                          </a:solidFill>
                          <a:effectLst/>
                          <a:latin typeface="+mn-lt"/>
                          <a:ea typeface="+mn-ea"/>
                          <a:cs typeface="+mn-cs"/>
                        </a:rPr>
                        <a:t>Module 4 : Ateliers de mise en pratique de la méthode du Traceur Ciblé</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fr-FR" sz="1200" b="1" kern="1200" dirty="0">
                        <a:solidFill>
                          <a:srgbClr val="00667D"/>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fr-FR" sz="1200" b="1" kern="1200" dirty="0">
                          <a:solidFill>
                            <a:srgbClr val="00667D"/>
                          </a:solidFill>
                          <a:effectLst/>
                          <a:latin typeface="+mn-lt"/>
                          <a:ea typeface="+mn-ea"/>
                          <a:cs typeface="+mn-cs"/>
                        </a:rPr>
                        <a:t>Module 5 : Ateliers de mise en pratique de la méthode de l’Audit Système</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fr-FR" sz="1200" b="1" kern="1200" dirty="0">
                        <a:solidFill>
                          <a:srgbClr val="00667D"/>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fr-FR" sz="1200" b="1" kern="1200" dirty="0">
                          <a:solidFill>
                            <a:srgbClr val="00667D"/>
                          </a:solidFill>
                          <a:effectLst/>
                          <a:latin typeface="+mn-lt"/>
                          <a:ea typeface="+mn-ea"/>
                          <a:cs typeface="+mn-cs"/>
                        </a:rPr>
                        <a:t>Module 6 : Ateliers de mise en pratique de la méthode des Observations</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fr-FR" sz="1200" b="1" kern="1200" dirty="0">
                        <a:solidFill>
                          <a:srgbClr val="00667D"/>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fr-FR" sz="1200" b="1" kern="1200" dirty="0">
                          <a:solidFill>
                            <a:srgbClr val="00667D"/>
                          </a:solidFill>
                          <a:effectLst/>
                          <a:latin typeface="+mn-lt"/>
                          <a:ea typeface="+mn-ea"/>
                          <a:cs typeface="+mn-cs"/>
                        </a:rPr>
                        <a:t>Nb : les grilles d’analyses mises en œuvre dans ces ateliers pourront être partagées avec les autres équipes des établissements concernés par la formation</a:t>
                      </a:r>
                      <a:endParaRPr lang="fr-FR" sz="1200" b="0" dirty="0">
                        <a:solidFill>
                          <a:srgbClr val="00667D"/>
                        </a:solidFill>
                        <a:latin typeface="Calibri"/>
                        <a:cs typeface="Calibri"/>
                      </a:endParaRPr>
                    </a:p>
                  </a:txBody>
                  <a:tcPr/>
                </a:tc>
                <a:extLst>
                  <a:ext uri="{0D108BD9-81ED-4DB2-BD59-A6C34878D82A}">
                    <a16:rowId xmlns:a16="http://schemas.microsoft.com/office/drawing/2014/main" val="1817607560"/>
                  </a:ext>
                </a:extLst>
              </a:tr>
              <a:tr h="628938">
                <a:tc gridSpan="2">
                  <a:txBody>
                    <a:bodyPr/>
                    <a:lstStyle/>
                    <a:p>
                      <a:pPr algn="just"/>
                      <a:r>
                        <a:rPr lang="fr-FR" sz="1200" b="1" dirty="0">
                          <a:solidFill>
                            <a:srgbClr val="00667D"/>
                          </a:solidFill>
                        </a:rPr>
                        <a:t>Evaluation : </a:t>
                      </a:r>
                      <a:r>
                        <a:rPr lang="fr-FR" sz="1100" b="0" dirty="0"/>
                        <a:t>Un QCM amont et aval de la formation permettra de mesurer formellement les acquis. Un questionnaire d’évaluation à chaud sera rempli par les participants à la fin du module 2.</a:t>
                      </a:r>
                      <a:r>
                        <a:rPr lang="fr-FR" sz="1100" b="0" baseline="0" dirty="0"/>
                        <a:t> </a:t>
                      </a:r>
                      <a:r>
                        <a:rPr lang="fr-FR" sz="1100" b="0" dirty="0"/>
                        <a:t>Une évaluation à froid sera faite deux mois après la formation avec le(a) responsable formation de l’établissement.</a:t>
                      </a:r>
                    </a:p>
                  </a:txBody>
                  <a:tcPr/>
                </a:tc>
                <a:tc hMerge="1">
                  <a:txBody>
                    <a:bodyPr/>
                    <a:lstStyle/>
                    <a:p>
                      <a:endParaRPr lang="fr-FR" sz="1200" b="0" dirty="0"/>
                    </a:p>
                  </a:txBody>
                  <a:tcPr/>
                </a:tc>
                <a:extLst>
                  <a:ext uri="{0D108BD9-81ED-4DB2-BD59-A6C34878D82A}">
                    <a16:rowId xmlns:a16="http://schemas.microsoft.com/office/drawing/2014/main" val="3237368629"/>
                  </a:ext>
                </a:extLst>
              </a:tr>
            </a:tbl>
          </a:graphicData>
        </a:graphic>
      </p:graphicFrame>
      <p:sp>
        <p:nvSpPr>
          <p:cNvPr id="19" name="Rectangle à coins arrondis 18"/>
          <p:cNvSpPr/>
          <p:nvPr/>
        </p:nvSpPr>
        <p:spPr>
          <a:xfrm>
            <a:off x="9903847" y="985010"/>
            <a:ext cx="1800000" cy="360000"/>
          </a:xfrm>
          <a:prstGeom prst="roundRect">
            <a:avLst/>
          </a:prstGeom>
          <a:solidFill>
            <a:srgbClr val="00667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CONTENUS</a:t>
            </a:r>
          </a:p>
        </p:txBody>
      </p:sp>
      <p:sp>
        <p:nvSpPr>
          <p:cNvPr id="20" name="Espace réservé du contenu 2">
            <a:extLst>
              <a:ext uri="{FF2B5EF4-FFF2-40B4-BE49-F238E27FC236}">
                <a16:creationId xmlns:a16="http://schemas.microsoft.com/office/drawing/2014/main" id="{1711C594-130A-49C5-B494-8E42718574C2}"/>
              </a:ext>
            </a:extLst>
          </p:cNvPr>
          <p:cNvSpPr txBox="1">
            <a:spLocks/>
          </p:cNvSpPr>
          <p:nvPr/>
        </p:nvSpPr>
        <p:spPr>
          <a:xfrm>
            <a:off x="271998" y="1236362"/>
            <a:ext cx="2433102" cy="5398232"/>
          </a:xfrm>
          <a:prstGeom prst="rect">
            <a:avLst/>
          </a:prstGeom>
          <a:ln>
            <a:no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buNone/>
            </a:pPr>
            <a:r>
              <a:rPr lang="fr-FR" sz="1800" dirty="0">
                <a:solidFill>
                  <a:schemeClr val="bg1"/>
                </a:solidFill>
                <a:effectLst/>
                <a:ea typeface="Calibri" panose="020F0502020204030204" pitchFamily="34" charset="0"/>
                <a:cs typeface="Times New Roman" panose="02020603050405020304" pitchFamily="18" charset="0"/>
              </a:rPr>
              <a:t>La certification V2020 se fonde sur l’évaluation des résultats via les nouveaux outils d’investigation : Patients Traceurs, Parcours Traceurs, Traceurs ciblés, Audits systèmes et Observations. </a:t>
            </a:r>
          </a:p>
          <a:p>
            <a:pPr marL="0" indent="0" algn="just">
              <a:lnSpc>
                <a:spcPct val="115000"/>
              </a:lnSpc>
              <a:buNone/>
            </a:pPr>
            <a:r>
              <a:rPr lang="fr-FR" sz="1800" dirty="0">
                <a:solidFill>
                  <a:schemeClr val="bg1"/>
                </a:solidFill>
                <a:effectLst/>
                <a:ea typeface="Calibri" panose="020F0502020204030204" pitchFamily="34" charset="0"/>
                <a:cs typeface="Times New Roman" panose="02020603050405020304" pitchFamily="18" charset="0"/>
              </a:rPr>
              <a:t>Les enjeux sont importants ; les engagements de l’établissement concernant son système de management de la qualité et des risques et sa démarche d’amélioration sont désormais transmis à la HAS via la nouvelle plateforme </a:t>
            </a:r>
            <a:r>
              <a:rPr lang="fr-FR" sz="1800" dirty="0" err="1">
                <a:solidFill>
                  <a:schemeClr val="bg1"/>
                </a:solidFill>
                <a:effectLst/>
                <a:ea typeface="Calibri" panose="020F0502020204030204" pitchFamily="34" charset="0"/>
                <a:cs typeface="Times New Roman" panose="02020603050405020304" pitchFamily="18" charset="0"/>
              </a:rPr>
              <a:t>Calista</a:t>
            </a:r>
            <a:r>
              <a:rPr lang="fr-FR" sz="1800" dirty="0">
                <a:solidFill>
                  <a:schemeClr val="bg1"/>
                </a:solidFill>
                <a:effectLst/>
                <a:ea typeface="Calibri" panose="020F0502020204030204" pitchFamily="34" charset="0"/>
                <a:cs typeface="Times New Roman" panose="02020603050405020304" pitchFamily="18" charset="0"/>
              </a:rPr>
              <a:t>. </a:t>
            </a:r>
          </a:p>
          <a:p>
            <a:pPr marL="0" indent="0" algn="just">
              <a:lnSpc>
                <a:spcPct val="115000"/>
              </a:lnSpc>
              <a:buNone/>
            </a:pPr>
            <a:r>
              <a:rPr lang="fr-FR" sz="1800" dirty="0">
                <a:solidFill>
                  <a:schemeClr val="bg1"/>
                </a:solidFill>
                <a:effectLst/>
                <a:ea typeface="Calibri" panose="020F0502020204030204" pitchFamily="34" charset="0"/>
                <a:cs typeface="Times New Roman" panose="02020603050405020304" pitchFamily="18" charset="0"/>
              </a:rPr>
              <a:t>Le management médical, soignant, médicotechnique et administratif des secteurs d’activité et leurs équipes mettent en œuvre le nouveau dispositif défini avec l’appui de la Direction-Qualité. </a:t>
            </a:r>
          </a:p>
        </p:txBody>
      </p:sp>
      <p:pic>
        <p:nvPicPr>
          <p:cNvPr id="23" name="Imag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878" y="236451"/>
            <a:ext cx="1800000" cy="678571"/>
          </a:xfrm>
          <a:prstGeom prst="rect">
            <a:avLst/>
          </a:prstGeom>
        </p:spPr>
      </p:pic>
      <p:sp>
        <p:nvSpPr>
          <p:cNvPr id="2" name="ZoneTexte 1"/>
          <p:cNvSpPr txBox="1"/>
          <p:nvPr/>
        </p:nvSpPr>
        <p:spPr>
          <a:xfrm>
            <a:off x="6794500" y="101600"/>
            <a:ext cx="184666" cy="369332"/>
          </a:xfrm>
          <a:prstGeom prst="rect">
            <a:avLst/>
          </a:prstGeom>
          <a:noFill/>
        </p:spPr>
        <p:txBody>
          <a:bodyPr wrap="none" rtlCol="0">
            <a:spAutoFit/>
          </a:bodyPr>
          <a:lstStyle/>
          <a:p>
            <a:endParaRPr lang="fr-FR" dirty="0"/>
          </a:p>
        </p:txBody>
      </p:sp>
      <p:sp>
        <p:nvSpPr>
          <p:cNvPr id="13" name="Espace réservé du contenu 2">
            <a:extLst>
              <a:ext uri="{FF2B5EF4-FFF2-40B4-BE49-F238E27FC236}">
                <a16:creationId xmlns:a16="http://schemas.microsoft.com/office/drawing/2014/main" id="{D522E506-6D04-45AD-8913-AB735F4E0EEF}"/>
              </a:ext>
            </a:extLst>
          </p:cNvPr>
          <p:cNvSpPr txBox="1">
            <a:spLocks/>
          </p:cNvSpPr>
          <p:nvPr/>
        </p:nvSpPr>
        <p:spPr>
          <a:xfrm>
            <a:off x="3051723" y="1202962"/>
            <a:ext cx="2294977" cy="4232638"/>
          </a:xfrm>
          <a:prstGeom prst="rect">
            <a:avLst/>
          </a:prstGeom>
          <a:ln>
            <a:noFill/>
          </a:ln>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r-FR" sz="1500" b="1" dirty="0">
                <a:solidFill>
                  <a:srgbClr val="00667D"/>
                </a:solidFill>
              </a:rPr>
              <a:t>|  Objectifs</a:t>
            </a:r>
          </a:p>
          <a:p>
            <a:pPr algn="just">
              <a:spcBef>
                <a:spcPts val="400"/>
              </a:spcBef>
            </a:pPr>
            <a:r>
              <a:rPr lang="fr-FR" sz="1500" dirty="0">
                <a:solidFill>
                  <a:srgbClr val="00667D"/>
                </a:solidFill>
              </a:rPr>
              <a:t>Savoir appliquer les nouvelles méthodes évaluatives de la HAS dans son propre contexte.</a:t>
            </a:r>
          </a:p>
          <a:p>
            <a:pPr algn="just">
              <a:spcBef>
                <a:spcPts val="400"/>
              </a:spcBef>
            </a:pPr>
            <a:r>
              <a:rPr lang="fr-FR" sz="1500" dirty="0">
                <a:solidFill>
                  <a:srgbClr val="00667D"/>
                </a:solidFill>
              </a:rPr>
              <a:t>Compléter les plans d’actions de préparation à la visite de certification en santé V2024.</a:t>
            </a:r>
          </a:p>
          <a:p>
            <a:pPr algn="l">
              <a:spcBef>
                <a:spcPts val="400"/>
              </a:spcBef>
            </a:pPr>
            <a:endParaRPr lang="fr-FR" sz="1500" b="1" dirty="0">
              <a:solidFill>
                <a:srgbClr val="00667D"/>
              </a:solidFill>
            </a:endParaRPr>
          </a:p>
        </p:txBody>
      </p:sp>
      <p:sp>
        <p:nvSpPr>
          <p:cNvPr id="14" name="ZoneTexte 13">
            <a:extLst>
              <a:ext uri="{FF2B5EF4-FFF2-40B4-BE49-F238E27FC236}">
                <a16:creationId xmlns:a16="http://schemas.microsoft.com/office/drawing/2014/main" id="{5894B453-1E20-440A-B100-A46F42849B5E}"/>
              </a:ext>
            </a:extLst>
          </p:cNvPr>
          <p:cNvSpPr txBox="1"/>
          <p:nvPr/>
        </p:nvSpPr>
        <p:spPr>
          <a:xfrm>
            <a:off x="3166022" y="4466392"/>
            <a:ext cx="2112202" cy="1805623"/>
          </a:xfrm>
          <a:prstGeom prst="rect">
            <a:avLst/>
          </a:prstGeom>
          <a:noFill/>
          <a:ln>
            <a:solidFill>
              <a:srgbClr val="00667D"/>
            </a:solidFill>
          </a:ln>
        </p:spPr>
        <p:txBody>
          <a:bodyPr wrap="square" rtlCol="0" anchor="t">
            <a:spAutoFit/>
          </a:bodyPr>
          <a:lstStyle/>
          <a:p>
            <a:pPr>
              <a:spcAft>
                <a:spcPts val="400"/>
              </a:spcAft>
            </a:pPr>
            <a:r>
              <a:rPr lang="fr-FR" sz="2800" b="1" dirty="0">
                <a:solidFill>
                  <a:srgbClr val="00667D"/>
                </a:solidFill>
              </a:rPr>
              <a:t>+</a:t>
            </a:r>
            <a:r>
              <a:rPr lang="fr-FR" b="1" dirty="0">
                <a:solidFill>
                  <a:srgbClr val="00667D"/>
                </a:solidFill>
              </a:rPr>
              <a:t> </a:t>
            </a:r>
            <a:r>
              <a:rPr lang="fr-FR" sz="2000" b="1" dirty="0">
                <a:solidFill>
                  <a:srgbClr val="00667D"/>
                </a:solidFill>
              </a:rPr>
              <a:t>Infos Pratiques</a:t>
            </a:r>
          </a:p>
          <a:p>
            <a:r>
              <a:rPr lang="fr-FR" sz="1000" dirty="0"/>
              <a:t>Formation intra-établissement</a:t>
            </a:r>
          </a:p>
          <a:p>
            <a:r>
              <a:rPr lang="fr-FR" sz="1000" b="1" dirty="0">
                <a:solidFill>
                  <a:srgbClr val="00667D"/>
                </a:solidFill>
              </a:rPr>
              <a:t>Formateur : Expert-visiteur HAS</a:t>
            </a:r>
            <a:endParaRPr lang="fr-FR" sz="1000" dirty="0">
              <a:solidFill>
                <a:srgbClr val="00667D"/>
              </a:solidFill>
            </a:endParaRPr>
          </a:p>
          <a:p>
            <a:r>
              <a:rPr lang="fr-FR" sz="1000" b="1" dirty="0">
                <a:solidFill>
                  <a:srgbClr val="00667D"/>
                </a:solidFill>
              </a:rPr>
              <a:t>Public : </a:t>
            </a:r>
            <a:r>
              <a:rPr lang="fr-FR" sz="1000" dirty="0"/>
              <a:t>Tous professionnels </a:t>
            </a:r>
            <a:br>
              <a:rPr lang="fr-FR" sz="1000" dirty="0"/>
            </a:br>
            <a:r>
              <a:rPr lang="fr-FR" sz="1000" dirty="0"/>
              <a:t>d’ES concerné par la démarche qualité.</a:t>
            </a:r>
          </a:p>
          <a:p>
            <a:r>
              <a:rPr lang="fr-FR" sz="1000" b="1" dirty="0">
                <a:solidFill>
                  <a:srgbClr val="00667D"/>
                </a:solidFill>
              </a:rPr>
              <a:t>Aucun prérequis</a:t>
            </a:r>
          </a:p>
          <a:p>
            <a:endParaRPr lang="fr-FR" sz="1000" b="1" dirty="0">
              <a:solidFill>
                <a:srgbClr val="00667D"/>
              </a:solidFill>
            </a:endParaRPr>
          </a:p>
          <a:p>
            <a:r>
              <a:rPr lang="fr-FR" sz="1000" b="1" dirty="0">
                <a:solidFill>
                  <a:srgbClr val="00667D"/>
                </a:solidFill>
              </a:rPr>
              <a:t>Prix : 1200€ Net/jour</a:t>
            </a:r>
          </a:p>
        </p:txBody>
      </p:sp>
      <p:pic>
        <p:nvPicPr>
          <p:cNvPr id="3" name="Image 2">
            <a:extLst>
              <a:ext uri="{FF2B5EF4-FFF2-40B4-BE49-F238E27FC236}">
                <a16:creationId xmlns:a16="http://schemas.microsoft.com/office/drawing/2014/main" id="{F9842043-1C71-4D0E-ACC3-10A2096F8399}"/>
              </a:ext>
            </a:extLst>
          </p:cNvPr>
          <p:cNvPicPr>
            <a:picLocks noChangeAspect="1"/>
          </p:cNvPicPr>
          <p:nvPr/>
        </p:nvPicPr>
        <p:blipFill>
          <a:blip r:embed="rId5"/>
          <a:stretch>
            <a:fillRect/>
          </a:stretch>
        </p:blipFill>
        <p:spPr>
          <a:xfrm>
            <a:off x="10927644" y="80009"/>
            <a:ext cx="929019" cy="929019"/>
          </a:xfrm>
          <a:prstGeom prst="rect">
            <a:avLst/>
          </a:prstGeom>
        </p:spPr>
      </p:pic>
    </p:spTree>
    <p:extLst>
      <p:ext uri="{BB962C8B-B14F-4D97-AF65-F5344CB8AC3E}">
        <p14:creationId xmlns:p14="http://schemas.microsoft.com/office/powerpoint/2010/main" val="2179890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0"/>
            <a:ext cx="2918426" cy="6858000"/>
          </a:xfrm>
          <a:prstGeom prst="rect">
            <a:avLst/>
          </a:prstGeom>
          <a:solidFill>
            <a:srgbClr val="0066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space réservé du pied de page 7"/>
          <p:cNvSpPr>
            <a:spLocks noGrp="1"/>
          </p:cNvSpPr>
          <p:nvPr>
            <p:ph type="ftr" sz="quarter" idx="11"/>
          </p:nvPr>
        </p:nvSpPr>
        <p:spPr>
          <a:xfrm>
            <a:off x="2918429" y="6492875"/>
            <a:ext cx="9020273" cy="365125"/>
          </a:xfrm>
        </p:spPr>
        <p:txBody>
          <a:bodyPr/>
          <a:lstStyle/>
          <a:p>
            <a:pPr algn="r"/>
            <a:r>
              <a:rPr lang="fr-FR" dirty="0">
                <a:solidFill>
                  <a:srgbClr val="00667D"/>
                </a:solidFill>
              </a:rPr>
              <a:t>Page </a:t>
            </a:r>
            <a:fld id="{87620CFA-93A9-AD49-AE8A-0468E66F4DBA}" type="slidenum">
              <a:rPr lang="fr-FR" smtClean="0">
                <a:solidFill>
                  <a:srgbClr val="00667D"/>
                </a:solidFill>
              </a:rPr>
              <a:pPr algn="r"/>
              <a:t>15</a:t>
            </a:fld>
            <a:r>
              <a:rPr lang="fr-FR" dirty="0">
                <a:solidFill>
                  <a:srgbClr val="00667D"/>
                </a:solidFill>
              </a:rPr>
              <a:t> </a:t>
            </a:r>
            <a:r>
              <a:rPr lang="fr-FR" b="1" dirty="0">
                <a:solidFill>
                  <a:srgbClr val="00667D"/>
                </a:solidFill>
              </a:rPr>
              <a:t> |  </a:t>
            </a:r>
            <a:r>
              <a:rPr lang="fr-FR" dirty="0">
                <a:solidFill>
                  <a:srgbClr val="00667D"/>
                </a:solidFill>
              </a:rPr>
              <a:t>2LFCE - 06.74.78.76.75 - contact@2lfce.fr - </a:t>
            </a:r>
            <a:r>
              <a:rPr lang="fr-FR" dirty="0">
                <a:solidFill>
                  <a:srgbClr val="00667D"/>
                </a:solidFill>
                <a:hlinkClick r:id="rId3"/>
              </a:rPr>
              <a:t>www.ludoviclavie.fr</a:t>
            </a:r>
            <a:r>
              <a:rPr lang="fr-FR" dirty="0">
                <a:solidFill>
                  <a:srgbClr val="00667D"/>
                </a:solidFill>
              </a:rPr>
              <a:t> – NDA 76340983134</a:t>
            </a:r>
          </a:p>
        </p:txBody>
      </p:sp>
      <p:sp>
        <p:nvSpPr>
          <p:cNvPr id="9" name="ZoneTexte 8"/>
          <p:cNvSpPr txBox="1"/>
          <p:nvPr/>
        </p:nvSpPr>
        <p:spPr>
          <a:xfrm>
            <a:off x="3291037" y="337749"/>
            <a:ext cx="6228681" cy="461665"/>
          </a:xfrm>
          <a:prstGeom prst="rect">
            <a:avLst/>
          </a:prstGeom>
          <a:noFill/>
        </p:spPr>
        <p:txBody>
          <a:bodyPr wrap="square" rtlCol="0">
            <a:spAutoFit/>
          </a:bodyPr>
          <a:lstStyle/>
          <a:p>
            <a:r>
              <a:rPr lang="fr-FR" sz="2400" dirty="0"/>
              <a:t>Les CREX</a:t>
            </a:r>
          </a:p>
        </p:txBody>
      </p:sp>
      <p:cxnSp>
        <p:nvCxnSpPr>
          <p:cNvPr id="10" name="Connecteur droit 9">
            <a:extLst>
              <a:ext uri="{FF2B5EF4-FFF2-40B4-BE49-F238E27FC236}">
                <a16:creationId xmlns:a16="http://schemas.microsoft.com/office/drawing/2014/main" id="{58037737-DAC6-4157-BC2D-1DA0801992BE}"/>
              </a:ext>
            </a:extLst>
          </p:cNvPr>
          <p:cNvCxnSpPr>
            <a:cxnSpLocks/>
          </p:cNvCxnSpPr>
          <p:nvPr/>
        </p:nvCxnSpPr>
        <p:spPr>
          <a:xfrm>
            <a:off x="1459213" y="1030630"/>
            <a:ext cx="4553288" cy="0"/>
          </a:xfrm>
          <a:prstGeom prst="line">
            <a:avLst/>
          </a:prstGeom>
          <a:ln w="34925" cmpd="sng">
            <a:solidFill>
              <a:srgbClr val="4AB3BE"/>
            </a:solidFill>
            <a:headEnd w="lg" len="lg"/>
            <a:tailEnd w="lg" len="lg"/>
          </a:ln>
        </p:spPr>
        <p:style>
          <a:lnRef idx="1">
            <a:schemeClr val="accent1"/>
          </a:lnRef>
          <a:fillRef idx="0">
            <a:schemeClr val="accent1"/>
          </a:fillRef>
          <a:effectRef idx="0">
            <a:schemeClr val="accent1"/>
          </a:effectRef>
          <a:fontRef idx="minor">
            <a:schemeClr val="tx1"/>
          </a:fontRef>
        </p:style>
      </p:cxnSp>
      <p:graphicFrame>
        <p:nvGraphicFramePr>
          <p:cNvPr id="16" name="Tableau 15">
            <a:extLst>
              <a:ext uri="{FF2B5EF4-FFF2-40B4-BE49-F238E27FC236}">
                <a16:creationId xmlns:a16="http://schemas.microsoft.com/office/drawing/2014/main" id="{3C77A160-8619-45EB-AB12-64733E5E09B8}"/>
              </a:ext>
            </a:extLst>
          </p:cNvPr>
          <p:cNvGraphicFramePr>
            <a:graphicFrameLocks noGrp="1"/>
          </p:cNvGraphicFramePr>
          <p:nvPr>
            <p:extLst>
              <p:ext uri="{D42A27DB-BD31-4B8C-83A1-F6EECF244321}">
                <p14:modId xmlns:p14="http://schemas.microsoft.com/office/powerpoint/2010/main" val="4011793189"/>
              </p:ext>
            </p:extLst>
          </p:nvPr>
        </p:nvGraphicFramePr>
        <p:xfrm>
          <a:off x="5525819" y="1202962"/>
          <a:ext cx="6450565" cy="4817496"/>
        </p:xfrm>
        <a:graphic>
          <a:graphicData uri="http://schemas.openxmlformats.org/drawingml/2006/table">
            <a:tbl>
              <a:tblPr firstRow="1" bandRow="1">
                <a:tableStyleId>{5940675A-B579-460E-94D1-54222C63F5DA}</a:tableStyleId>
              </a:tblPr>
              <a:tblGrid>
                <a:gridCol w="6450565">
                  <a:extLst>
                    <a:ext uri="{9D8B030D-6E8A-4147-A177-3AD203B41FA5}">
                      <a16:colId xmlns:a16="http://schemas.microsoft.com/office/drawing/2014/main" val="3845426870"/>
                    </a:ext>
                  </a:extLst>
                </a:gridCol>
              </a:tblGrid>
              <a:tr h="105755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b="1" dirty="0"/>
                    </a:p>
                    <a:p>
                      <a:pPr algn="just"/>
                      <a:r>
                        <a:rPr lang="fr-FR" sz="1200" b="1" dirty="0">
                          <a:solidFill>
                            <a:srgbClr val="00667D"/>
                          </a:solidFill>
                        </a:rPr>
                        <a:t>Méthodes pédagogiques </a:t>
                      </a:r>
                      <a:r>
                        <a:rPr lang="fr-FR" sz="1200" dirty="0">
                          <a:solidFill>
                            <a:srgbClr val="00667D"/>
                          </a:solidFill>
                        </a:rPr>
                        <a:t>: </a:t>
                      </a:r>
                      <a:r>
                        <a:rPr lang="fr-FR" sz="1200" kern="1200" dirty="0">
                          <a:solidFill>
                            <a:schemeClr val="tx1"/>
                          </a:solidFill>
                          <a:effectLst/>
                          <a:latin typeface="+mn-lt"/>
                          <a:ea typeface="+mn-ea"/>
                          <a:cs typeface="+mn-cs"/>
                        </a:rPr>
                        <a:t>Cette formation est pensée dans une logique d’aide technique et méthodologique aux équipes de soins . </a:t>
                      </a:r>
                    </a:p>
                    <a:p>
                      <a:pPr algn="just"/>
                      <a:r>
                        <a:rPr lang="fr-FR" sz="1200" kern="1200" dirty="0">
                          <a:solidFill>
                            <a:schemeClr val="tx1"/>
                          </a:solidFill>
                          <a:effectLst/>
                          <a:latin typeface="+mn-lt"/>
                          <a:ea typeface="+mn-ea"/>
                          <a:cs typeface="+mn-cs"/>
                        </a:rPr>
                        <a:t>Le principe est simple : prendre en compte et analyser les erreurs évitées, les incidents et les évènements indésirables graves pour mieux prévenir les risques et mieux maîtriser l’avenir. </a:t>
                      </a:r>
                    </a:p>
                    <a:p>
                      <a:pPr algn="just"/>
                      <a:r>
                        <a:rPr lang="fr-FR" sz="1200" kern="1200" dirty="0">
                          <a:solidFill>
                            <a:schemeClr val="tx1"/>
                          </a:solidFill>
                          <a:effectLst/>
                          <a:latin typeface="+mn-lt"/>
                          <a:ea typeface="+mn-ea"/>
                          <a:cs typeface="+mn-cs"/>
                        </a:rPr>
                        <a:t>La démarche est nécessairement collective et pluridisciplinaire. Réaliser une formation « Mise en Place et Réalisation des </a:t>
                      </a:r>
                      <a:r>
                        <a:rPr lang="fr-FR" sz="1200" kern="1200" dirty="0" err="1">
                          <a:solidFill>
                            <a:schemeClr val="tx1"/>
                          </a:solidFill>
                          <a:effectLst/>
                          <a:latin typeface="+mn-lt"/>
                          <a:ea typeface="+mn-ea"/>
                          <a:cs typeface="+mn-cs"/>
                        </a:rPr>
                        <a:t>CREx</a:t>
                      </a:r>
                      <a:r>
                        <a:rPr lang="fr-FR" sz="1200" kern="1200" dirty="0">
                          <a:solidFill>
                            <a:schemeClr val="tx1"/>
                          </a:solidFill>
                          <a:effectLst/>
                          <a:latin typeface="+mn-lt"/>
                          <a:ea typeface="+mn-ea"/>
                          <a:cs typeface="+mn-cs"/>
                        </a:rPr>
                        <a:t> » permettra à vos équipes médicales et soignantes de devenir des entités capables d’apprendre de leurs erreurs, de ne plus seulement corriger les incidents, restreindre leurs effets, informer le patient, favoriser la conciliation pour aussitôt passer à l’urgence suivante.</a:t>
                      </a:r>
                    </a:p>
                    <a:p>
                      <a:pPr algn="just"/>
                      <a:r>
                        <a:rPr lang="fr-FR" sz="1200" kern="1200" dirty="0">
                          <a:solidFill>
                            <a:schemeClr val="tx1"/>
                          </a:solidFill>
                          <a:effectLst/>
                          <a:latin typeface="+mn-lt"/>
                          <a:ea typeface="+mn-ea"/>
                          <a:cs typeface="+mn-cs"/>
                        </a:rPr>
                        <a:t>Cette démarche s’inscrit dans une forme de management reposant sur la culture et l’approche positives de l’erreur. C’est un indicateur de maturité du Management de la Qualité et de la Gestion des Risques.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solidFill>
                          <a:srgbClr val="00667D"/>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DURÉE 2 Jours avec une </a:t>
                      </a:r>
                      <a:r>
                        <a:rPr lang="fr-FR" sz="1200" b="1" dirty="0" err="1">
                          <a:solidFill>
                            <a:srgbClr val="00667D"/>
                          </a:solidFill>
                        </a:rPr>
                        <a:t>inter-session</a:t>
                      </a:r>
                      <a:endParaRPr lang="fr-FR" sz="1200" b="1" dirty="0">
                        <a:solidFill>
                          <a:schemeClr val="tx1"/>
                        </a:solidFill>
                      </a:endParaRPr>
                    </a:p>
                  </a:txBody>
                  <a:tcPr/>
                </a:tc>
                <a:extLst>
                  <a:ext uri="{0D108BD9-81ED-4DB2-BD59-A6C34878D82A}">
                    <a16:rowId xmlns:a16="http://schemas.microsoft.com/office/drawing/2014/main" val="2815570567"/>
                  </a:ext>
                </a:extLst>
              </a:tr>
              <a:tr h="1048018">
                <a:tc>
                  <a:txBody>
                    <a:bodyPr/>
                    <a:lstStyle/>
                    <a:p>
                      <a:r>
                        <a:rPr lang="fr-FR" sz="1200" b="1" kern="1200" dirty="0">
                          <a:solidFill>
                            <a:srgbClr val="00667D"/>
                          </a:solidFill>
                          <a:effectLst/>
                          <a:latin typeface="+mn-lt"/>
                          <a:ea typeface="+mn-ea"/>
                          <a:cs typeface="+mn-cs"/>
                        </a:rPr>
                        <a:t>Programme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Pourquoi et comment mettre en œuvre un </a:t>
                      </a:r>
                      <a:r>
                        <a:rPr lang="fr-FR" sz="1200" kern="1200" dirty="0" err="1">
                          <a:solidFill>
                            <a:schemeClr val="tx1"/>
                          </a:solidFill>
                          <a:effectLst/>
                          <a:latin typeface="+mn-lt"/>
                          <a:ea typeface="+mn-ea"/>
                          <a:cs typeface="+mn-cs"/>
                        </a:rPr>
                        <a:t>CREx</a:t>
                      </a:r>
                      <a:r>
                        <a:rPr lang="fr-FR" sz="1200" kern="1200" dirty="0">
                          <a:solidFill>
                            <a:schemeClr val="tx1"/>
                          </a:solidFill>
                          <a:effectLst/>
                          <a:latin typeface="+mn-lt"/>
                          <a:ea typeface="+mn-ea"/>
                          <a:cs typeface="+mn-cs"/>
                        </a:rPr>
                        <a:t> au sein de votre équipe médicale et soignante et au sein de votre établissement.</a:t>
                      </a:r>
                    </a:p>
                    <a:p>
                      <a:r>
                        <a:rPr lang="fr-FR" sz="1200" kern="1200" dirty="0">
                          <a:solidFill>
                            <a:schemeClr val="tx1"/>
                          </a:solidFill>
                          <a:effectLst/>
                          <a:latin typeface="+mn-lt"/>
                          <a:ea typeface="+mn-ea"/>
                          <a:cs typeface="+mn-cs"/>
                        </a:rPr>
                        <a:t>· Savoir utiliser une méthode d’analyse systémique des incidents : apports théoriques et exercices pratiques.</a:t>
                      </a:r>
                    </a:p>
                    <a:p>
                      <a:r>
                        <a:rPr lang="fr-FR" sz="1200" kern="1200" dirty="0">
                          <a:solidFill>
                            <a:schemeClr val="tx1"/>
                          </a:solidFill>
                          <a:effectLst/>
                          <a:latin typeface="+mn-lt"/>
                          <a:ea typeface="+mn-ea"/>
                          <a:cs typeface="+mn-cs"/>
                        </a:rPr>
                        <a:t>· Mettre en œuvre les </a:t>
                      </a:r>
                      <a:r>
                        <a:rPr lang="fr-FR" sz="1200" kern="1200" dirty="0" err="1">
                          <a:solidFill>
                            <a:schemeClr val="tx1"/>
                          </a:solidFill>
                          <a:effectLst/>
                          <a:latin typeface="+mn-lt"/>
                          <a:ea typeface="+mn-ea"/>
                          <a:cs typeface="+mn-cs"/>
                        </a:rPr>
                        <a:t>CREx</a:t>
                      </a:r>
                      <a:r>
                        <a:rPr lang="fr-FR" sz="1200" kern="1200" dirty="0">
                          <a:solidFill>
                            <a:schemeClr val="tx1"/>
                          </a:solidFill>
                          <a:effectLst/>
                          <a:latin typeface="+mn-lt"/>
                          <a:ea typeface="+mn-ea"/>
                          <a:cs typeface="+mn-cs"/>
                        </a:rPr>
                        <a:t> sur des cas réels au sein de votre équipe ou de votre établissement</a:t>
                      </a:r>
                    </a:p>
                    <a:p>
                      <a:r>
                        <a:rPr lang="fr-FR" sz="1200" kern="1200" dirty="0">
                          <a:solidFill>
                            <a:schemeClr val="tx1"/>
                          </a:solidFill>
                          <a:effectLst/>
                          <a:latin typeface="+mn-lt"/>
                          <a:ea typeface="+mn-ea"/>
                          <a:cs typeface="+mn-cs"/>
                        </a:rPr>
                        <a:t>· Participer au déploiement des </a:t>
                      </a:r>
                      <a:r>
                        <a:rPr lang="fr-FR" sz="1200" kern="1200" dirty="0" err="1">
                          <a:solidFill>
                            <a:schemeClr val="tx1"/>
                          </a:solidFill>
                          <a:effectLst/>
                          <a:latin typeface="+mn-lt"/>
                          <a:ea typeface="+mn-ea"/>
                          <a:cs typeface="+mn-cs"/>
                        </a:rPr>
                        <a:t>CREx</a:t>
                      </a:r>
                      <a:r>
                        <a:rPr lang="fr-FR" sz="1200" kern="1200" dirty="0">
                          <a:solidFill>
                            <a:schemeClr val="tx1"/>
                          </a:solidFill>
                          <a:effectLst/>
                          <a:latin typeface="+mn-lt"/>
                          <a:ea typeface="+mn-ea"/>
                          <a:cs typeface="+mn-cs"/>
                        </a:rPr>
                        <a:t> dans l’établissement  (à partir des travaux d’intersession) .</a:t>
                      </a:r>
                    </a:p>
                    <a:p>
                      <a:pPr marL="285750" lvl="0" indent="-285750" algn="just">
                        <a:buFont typeface="Arial" panose="020B0604020202020204" pitchFamily="34" charset="0"/>
                        <a:buChar char="•"/>
                      </a:pPr>
                      <a:endParaRPr lang="fr-FR" sz="1000" b="1" dirty="0">
                        <a:solidFill>
                          <a:srgbClr val="00667D"/>
                        </a:solidFill>
                        <a:latin typeface="Calibri"/>
                        <a:cs typeface="Calibri"/>
                      </a:endParaRPr>
                    </a:p>
                  </a:txBody>
                  <a:tcPr/>
                </a:tc>
                <a:extLst>
                  <a:ext uri="{0D108BD9-81ED-4DB2-BD59-A6C34878D82A}">
                    <a16:rowId xmlns:a16="http://schemas.microsoft.com/office/drawing/2014/main" val="1817607560"/>
                  </a:ext>
                </a:extLst>
              </a:tr>
              <a:tr h="641736">
                <a:tc>
                  <a:txBody>
                    <a:bodyPr/>
                    <a:lstStyle/>
                    <a:p>
                      <a:pPr algn="just"/>
                      <a:r>
                        <a:rPr lang="fr-FR" sz="1200" b="1" dirty="0">
                          <a:solidFill>
                            <a:srgbClr val="00667D"/>
                          </a:solidFill>
                        </a:rPr>
                        <a:t>Evaluation : </a:t>
                      </a:r>
                      <a:r>
                        <a:rPr lang="fr-FR" sz="1100" b="0" dirty="0"/>
                        <a:t>Un QCM amont et aval de la formation permettra de mesurer formellement les acquis. Un questionnaire d’évaluation à chaud sera rempli par les participants à la fin du module 2.</a:t>
                      </a:r>
                      <a:r>
                        <a:rPr lang="fr-FR" sz="1100" b="0" baseline="0" dirty="0"/>
                        <a:t> </a:t>
                      </a:r>
                      <a:r>
                        <a:rPr lang="fr-FR" sz="1100" b="0" dirty="0"/>
                        <a:t>Une évaluation à froid sera faite deux mois après la formation avec le(a) responsable formation de l’établissement.</a:t>
                      </a:r>
                    </a:p>
                  </a:txBody>
                  <a:tcPr/>
                </a:tc>
                <a:extLst>
                  <a:ext uri="{0D108BD9-81ED-4DB2-BD59-A6C34878D82A}">
                    <a16:rowId xmlns:a16="http://schemas.microsoft.com/office/drawing/2014/main" val="3237368629"/>
                  </a:ext>
                </a:extLst>
              </a:tr>
            </a:tbl>
          </a:graphicData>
        </a:graphic>
      </p:graphicFrame>
      <p:sp>
        <p:nvSpPr>
          <p:cNvPr id="19" name="Rectangle à coins arrondis 18"/>
          <p:cNvSpPr/>
          <p:nvPr/>
        </p:nvSpPr>
        <p:spPr>
          <a:xfrm>
            <a:off x="9926402" y="1052346"/>
            <a:ext cx="1800000" cy="360000"/>
          </a:xfrm>
          <a:prstGeom prst="roundRect">
            <a:avLst/>
          </a:prstGeom>
          <a:solidFill>
            <a:srgbClr val="00667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CONTENUS</a:t>
            </a:r>
          </a:p>
        </p:txBody>
      </p:sp>
      <p:sp>
        <p:nvSpPr>
          <p:cNvPr id="20" name="Espace réservé du contenu 2">
            <a:extLst>
              <a:ext uri="{FF2B5EF4-FFF2-40B4-BE49-F238E27FC236}">
                <a16:creationId xmlns:a16="http://schemas.microsoft.com/office/drawing/2014/main" id="{1711C594-130A-49C5-B494-8E42718574C2}"/>
              </a:ext>
            </a:extLst>
          </p:cNvPr>
          <p:cNvSpPr txBox="1">
            <a:spLocks/>
          </p:cNvSpPr>
          <p:nvPr/>
        </p:nvSpPr>
        <p:spPr>
          <a:xfrm>
            <a:off x="271998" y="1236362"/>
            <a:ext cx="2433102" cy="5398232"/>
          </a:xfrm>
          <a:prstGeom prst="rect">
            <a:avLst/>
          </a:prstGeom>
          <a:ln>
            <a:no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800" dirty="0">
                <a:solidFill>
                  <a:schemeClr val="bg1"/>
                </a:solidFill>
              </a:rPr>
              <a:t>La méthode CREX a pour objectif de développer une culture de sécurité et d’amélioration de la qualité et de la sécurité des soins. En ce sens, elle conditionne la certification des établissements de santé.</a:t>
            </a:r>
          </a:p>
          <a:p>
            <a:pPr marL="0" indent="0" algn="just">
              <a:buNone/>
            </a:pPr>
            <a:r>
              <a:rPr lang="fr-FR" sz="1800" dirty="0">
                <a:solidFill>
                  <a:schemeClr val="bg1"/>
                </a:solidFill>
              </a:rPr>
              <a:t>La formation spécifique des professionnels des établissements de santé doit permettre de développer une culture de la gestion des risques et être orientée vers l’appropriation de méthodes et outils leur permettant d’élaborer un plan d’actions de communication et d’information au sein de l’établissement suite à la survenue d’évènements indésirables ou de dysfonctionnements majeurs. </a:t>
            </a:r>
          </a:p>
          <a:p>
            <a:pPr marL="0" indent="0" algn="just">
              <a:buNone/>
            </a:pPr>
            <a:r>
              <a:rPr lang="fr-FR" sz="1800" dirty="0">
                <a:solidFill>
                  <a:schemeClr val="bg1"/>
                </a:solidFill>
              </a:rPr>
              <a:t>Elle doit permettre la mise en place d'actions d'amélioration contribuant à la baisse des risques et le développement d’une culture de retour d’expérience (RETEX) partagée systématique.</a:t>
            </a:r>
          </a:p>
        </p:txBody>
      </p:sp>
      <p:pic>
        <p:nvPicPr>
          <p:cNvPr id="23" name="Imag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878" y="236451"/>
            <a:ext cx="1800000" cy="678571"/>
          </a:xfrm>
          <a:prstGeom prst="rect">
            <a:avLst/>
          </a:prstGeom>
        </p:spPr>
      </p:pic>
      <p:sp>
        <p:nvSpPr>
          <p:cNvPr id="2" name="ZoneTexte 1"/>
          <p:cNvSpPr txBox="1"/>
          <p:nvPr/>
        </p:nvSpPr>
        <p:spPr>
          <a:xfrm>
            <a:off x="6794500" y="101600"/>
            <a:ext cx="184666" cy="369332"/>
          </a:xfrm>
          <a:prstGeom prst="rect">
            <a:avLst/>
          </a:prstGeom>
          <a:noFill/>
        </p:spPr>
        <p:txBody>
          <a:bodyPr wrap="none" rtlCol="0">
            <a:spAutoFit/>
          </a:bodyPr>
          <a:lstStyle/>
          <a:p>
            <a:endParaRPr lang="fr-FR" dirty="0"/>
          </a:p>
        </p:txBody>
      </p:sp>
      <p:sp>
        <p:nvSpPr>
          <p:cNvPr id="13" name="Espace réservé du contenu 2">
            <a:extLst>
              <a:ext uri="{FF2B5EF4-FFF2-40B4-BE49-F238E27FC236}">
                <a16:creationId xmlns:a16="http://schemas.microsoft.com/office/drawing/2014/main" id="{D522E506-6D04-45AD-8913-AB735F4E0EEF}"/>
              </a:ext>
            </a:extLst>
          </p:cNvPr>
          <p:cNvSpPr txBox="1">
            <a:spLocks/>
          </p:cNvSpPr>
          <p:nvPr/>
        </p:nvSpPr>
        <p:spPr>
          <a:xfrm>
            <a:off x="3051723" y="1202962"/>
            <a:ext cx="2294977" cy="4213845"/>
          </a:xfrm>
          <a:prstGeom prst="rect">
            <a:avLst/>
          </a:prstGeom>
          <a:ln>
            <a:noFill/>
          </a:ln>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r-FR" sz="1500" b="1" dirty="0">
                <a:solidFill>
                  <a:srgbClr val="00667D"/>
                </a:solidFill>
              </a:rPr>
              <a:t>|  Objectifs</a:t>
            </a:r>
          </a:p>
          <a:p>
            <a:pPr marL="0" indent="0" algn="just">
              <a:buNone/>
            </a:pPr>
            <a:r>
              <a:rPr lang="fr-FR" sz="1600" b="1" dirty="0">
                <a:solidFill>
                  <a:srgbClr val="00667D"/>
                </a:solidFill>
              </a:rPr>
              <a:t>Permettre aux participants : </a:t>
            </a:r>
            <a:endParaRPr lang="fr-FR" sz="1600" dirty="0">
              <a:solidFill>
                <a:srgbClr val="00667D"/>
              </a:solidFill>
            </a:endParaRPr>
          </a:p>
          <a:p>
            <a:pPr marL="285750" indent="-285750" algn="just">
              <a:buFont typeface="Arial" panose="020B0604020202020204" pitchFamily="34" charset="0"/>
              <a:buChar char="•"/>
            </a:pPr>
            <a:r>
              <a:rPr lang="fr-FR" sz="1600" dirty="0">
                <a:solidFill>
                  <a:srgbClr val="00667D"/>
                </a:solidFill>
              </a:rPr>
              <a:t>D’identifier les situations qui méritent un travail d’analyse des causes et le déploiement d’un </a:t>
            </a:r>
            <a:r>
              <a:rPr lang="fr-FR" sz="1600" dirty="0" err="1">
                <a:solidFill>
                  <a:srgbClr val="00667D"/>
                </a:solidFill>
              </a:rPr>
              <a:t>CREx</a:t>
            </a:r>
            <a:r>
              <a:rPr lang="fr-FR" sz="1600" dirty="0">
                <a:solidFill>
                  <a:srgbClr val="00667D"/>
                </a:solidFill>
              </a:rPr>
              <a:t>.</a:t>
            </a:r>
          </a:p>
          <a:p>
            <a:pPr marL="285750" indent="-285750" algn="just">
              <a:buFont typeface="Arial" panose="020B0604020202020204" pitchFamily="34" charset="0"/>
              <a:buChar char="•"/>
            </a:pPr>
            <a:r>
              <a:rPr lang="fr-FR" sz="1600" dirty="0">
                <a:solidFill>
                  <a:srgbClr val="00667D"/>
                </a:solidFill>
              </a:rPr>
              <a:t>De partager l’intérêt de l’approche positive de l’erreur.</a:t>
            </a:r>
          </a:p>
          <a:p>
            <a:pPr marL="285750" indent="-285750" algn="just">
              <a:buFont typeface="Arial" panose="020B0604020202020204" pitchFamily="34" charset="0"/>
              <a:buChar char="•"/>
            </a:pPr>
            <a:r>
              <a:rPr lang="fr-FR" sz="1600" dirty="0">
                <a:solidFill>
                  <a:srgbClr val="00667D"/>
                </a:solidFill>
              </a:rPr>
              <a:t>De savoir utiliser les méthodes d’analyse des causes dans la mise en œuvre de </a:t>
            </a:r>
            <a:r>
              <a:rPr lang="fr-FR" sz="1600" dirty="0" err="1">
                <a:solidFill>
                  <a:srgbClr val="00667D"/>
                </a:solidFill>
              </a:rPr>
              <a:t>CREx</a:t>
            </a:r>
            <a:r>
              <a:rPr lang="fr-FR" sz="1600" dirty="0">
                <a:solidFill>
                  <a:srgbClr val="00667D"/>
                </a:solidFill>
              </a:rPr>
              <a:t>.</a:t>
            </a:r>
          </a:p>
          <a:p>
            <a:pPr marL="285750" indent="-285750" algn="just">
              <a:buFont typeface="Arial" panose="020B0604020202020204" pitchFamily="34" charset="0"/>
              <a:buChar char="•"/>
            </a:pPr>
            <a:r>
              <a:rPr lang="fr-FR" sz="1600" dirty="0">
                <a:solidFill>
                  <a:srgbClr val="00667D"/>
                </a:solidFill>
              </a:rPr>
              <a:t>De travailler en équipe pluridisciplinaire avec un regard systémique sur les évènements indésirables.</a:t>
            </a:r>
          </a:p>
          <a:p>
            <a:pPr marL="285750" indent="-285750" algn="just">
              <a:buFont typeface="Arial" panose="020B0604020202020204" pitchFamily="34" charset="0"/>
              <a:buChar char="•"/>
            </a:pPr>
            <a:r>
              <a:rPr lang="fr-FR" sz="1600" dirty="0">
                <a:solidFill>
                  <a:srgbClr val="00667D"/>
                </a:solidFill>
              </a:rPr>
              <a:t>De proposer des actions correctives pertinentes.</a:t>
            </a:r>
          </a:p>
          <a:p>
            <a:pPr marL="285750" indent="-285750" algn="just">
              <a:buFont typeface="Arial" panose="020B0604020202020204" pitchFamily="34" charset="0"/>
              <a:buChar char="•"/>
            </a:pPr>
            <a:r>
              <a:rPr lang="fr-FR" sz="1600" dirty="0">
                <a:solidFill>
                  <a:srgbClr val="00667D"/>
                </a:solidFill>
              </a:rPr>
              <a:t>D’assurer le suivi et d’évaluer les actions correctrices.</a:t>
            </a:r>
          </a:p>
          <a:p>
            <a:pPr marL="285750" indent="-285750" algn="just">
              <a:buFont typeface="Arial" panose="020B0604020202020204" pitchFamily="34" charset="0"/>
              <a:buChar char="•"/>
            </a:pPr>
            <a:r>
              <a:rPr lang="fr-FR" sz="1600" dirty="0">
                <a:solidFill>
                  <a:srgbClr val="00667D"/>
                </a:solidFill>
              </a:rPr>
              <a:t>De concevoir des outils de formalisation et de suivi de la montée en charge des CREX. </a:t>
            </a:r>
          </a:p>
          <a:p>
            <a:pPr algn="l">
              <a:spcBef>
                <a:spcPts val="400"/>
              </a:spcBef>
            </a:pPr>
            <a:r>
              <a:rPr lang="fr-FR" sz="1500" b="1" dirty="0">
                <a:solidFill>
                  <a:srgbClr val="00667D"/>
                </a:solidFill>
              </a:rPr>
              <a:t>|  Préparation</a:t>
            </a:r>
          </a:p>
          <a:p>
            <a:pPr marL="0" indent="0" algn="just">
              <a:buNone/>
            </a:pPr>
            <a:r>
              <a:rPr lang="fr-FR" sz="1400" dirty="0">
                <a:solidFill>
                  <a:srgbClr val="00667D"/>
                </a:solidFill>
              </a:rPr>
              <a:t>En amont de la formation, les participants remplieront un questionnaire concernant les problématiques de mise en œuvre des CREX au sein de leur établissement.</a:t>
            </a:r>
          </a:p>
        </p:txBody>
      </p:sp>
      <p:sp>
        <p:nvSpPr>
          <p:cNvPr id="14" name="ZoneTexte 13">
            <a:extLst>
              <a:ext uri="{FF2B5EF4-FFF2-40B4-BE49-F238E27FC236}">
                <a16:creationId xmlns:a16="http://schemas.microsoft.com/office/drawing/2014/main" id="{5894B453-1E20-440A-B100-A46F42849B5E}"/>
              </a:ext>
            </a:extLst>
          </p:cNvPr>
          <p:cNvSpPr txBox="1"/>
          <p:nvPr/>
        </p:nvSpPr>
        <p:spPr>
          <a:xfrm>
            <a:off x="3143110" y="5334198"/>
            <a:ext cx="2112202" cy="1374735"/>
          </a:xfrm>
          <a:prstGeom prst="rect">
            <a:avLst/>
          </a:prstGeom>
          <a:noFill/>
          <a:ln>
            <a:solidFill>
              <a:srgbClr val="00667D"/>
            </a:solidFill>
          </a:ln>
        </p:spPr>
        <p:txBody>
          <a:bodyPr wrap="square" rtlCol="0" anchor="t">
            <a:spAutoFit/>
          </a:bodyPr>
          <a:lstStyle/>
          <a:p>
            <a:pPr>
              <a:spcAft>
                <a:spcPts val="400"/>
              </a:spcAft>
            </a:pPr>
            <a:r>
              <a:rPr lang="fr-FR" sz="2000" b="1" dirty="0">
                <a:solidFill>
                  <a:srgbClr val="00667D"/>
                </a:solidFill>
              </a:rPr>
              <a:t>+</a:t>
            </a:r>
            <a:r>
              <a:rPr lang="fr-FR" sz="1400" b="1" dirty="0">
                <a:solidFill>
                  <a:srgbClr val="00667D"/>
                </a:solidFill>
              </a:rPr>
              <a:t> </a:t>
            </a:r>
            <a:r>
              <a:rPr lang="fr-FR" sz="1600" b="1" dirty="0">
                <a:solidFill>
                  <a:srgbClr val="00667D"/>
                </a:solidFill>
              </a:rPr>
              <a:t>Infos Pratiques</a:t>
            </a:r>
          </a:p>
          <a:p>
            <a:r>
              <a:rPr lang="fr-FR" sz="1000" dirty="0"/>
              <a:t>Formation intra-établissement</a:t>
            </a:r>
          </a:p>
          <a:p>
            <a:r>
              <a:rPr lang="fr-FR" sz="1000" b="1" dirty="0">
                <a:solidFill>
                  <a:srgbClr val="00667D"/>
                </a:solidFill>
              </a:rPr>
              <a:t>Formateur : Expert-visiteur HAS</a:t>
            </a:r>
            <a:endParaRPr lang="fr-FR" sz="1000" dirty="0">
              <a:solidFill>
                <a:srgbClr val="00667D"/>
              </a:solidFill>
            </a:endParaRPr>
          </a:p>
          <a:p>
            <a:r>
              <a:rPr lang="fr-FR" sz="1000" b="1" dirty="0">
                <a:solidFill>
                  <a:srgbClr val="00667D"/>
                </a:solidFill>
              </a:rPr>
              <a:t>Public : </a:t>
            </a:r>
            <a:r>
              <a:rPr lang="fr-FR" sz="1000" dirty="0"/>
              <a:t>Tous professionnels </a:t>
            </a:r>
            <a:br>
              <a:rPr lang="fr-FR" sz="1000" dirty="0"/>
            </a:br>
            <a:r>
              <a:rPr lang="fr-FR" sz="1000" dirty="0"/>
              <a:t>d’ES concerné par la démarche qualité.</a:t>
            </a:r>
          </a:p>
          <a:p>
            <a:r>
              <a:rPr lang="fr-FR" sz="1000" b="1" dirty="0">
                <a:solidFill>
                  <a:srgbClr val="00667D"/>
                </a:solidFill>
              </a:rPr>
              <a:t>Aucun prérequis</a:t>
            </a:r>
          </a:p>
        </p:txBody>
      </p:sp>
      <p:pic>
        <p:nvPicPr>
          <p:cNvPr id="3" name="Image 2">
            <a:extLst>
              <a:ext uri="{FF2B5EF4-FFF2-40B4-BE49-F238E27FC236}">
                <a16:creationId xmlns:a16="http://schemas.microsoft.com/office/drawing/2014/main" id="{F9842043-1C71-4D0E-ACC3-10A2096F8399}"/>
              </a:ext>
            </a:extLst>
          </p:cNvPr>
          <p:cNvPicPr>
            <a:picLocks noChangeAspect="1"/>
          </p:cNvPicPr>
          <p:nvPr/>
        </p:nvPicPr>
        <p:blipFill>
          <a:blip r:embed="rId5"/>
          <a:stretch>
            <a:fillRect/>
          </a:stretch>
        </p:blipFill>
        <p:spPr>
          <a:xfrm>
            <a:off x="9553610" y="123327"/>
            <a:ext cx="929019" cy="929019"/>
          </a:xfrm>
          <a:prstGeom prst="rect">
            <a:avLst/>
          </a:prstGeom>
        </p:spPr>
      </p:pic>
    </p:spTree>
    <p:extLst>
      <p:ext uri="{BB962C8B-B14F-4D97-AF65-F5344CB8AC3E}">
        <p14:creationId xmlns:p14="http://schemas.microsoft.com/office/powerpoint/2010/main" val="2507583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0"/>
            <a:ext cx="2918426" cy="6858000"/>
          </a:xfrm>
          <a:prstGeom prst="rect">
            <a:avLst/>
          </a:prstGeom>
          <a:solidFill>
            <a:srgbClr val="0066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space réservé du pied de page 7"/>
          <p:cNvSpPr>
            <a:spLocks noGrp="1"/>
          </p:cNvSpPr>
          <p:nvPr>
            <p:ph type="ftr" sz="quarter" idx="11"/>
          </p:nvPr>
        </p:nvSpPr>
        <p:spPr>
          <a:xfrm>
            <a:off x="2918429" y="6492875"/>
            <a:ext cx="9020273" cy="365125"/>
          </a:xfrm>
        </p:spPr>
        <p:txBody>
          <a:bodyPr/>
          <a:lstStyle/>
          <a:p>
            <a:pPr algn="r"/>
            <a:r>
              <a:rPr lang="fr-FR" dirty="0">
                <a:solidFill>
                  <a:srgbClr val="00667D"/>
                </a:solidFill>
              </a:rPr>
              <a:t>Page </a:t>
            </a:r>
            <a:fld id="{87620CFA-93A9-AD49-AE8A-0468E66F4DBA}" type="slidenum">
              <a:rPr lang="fr-FR" smtClean="0">
                <a:solidFill>
                  <a:srgbClr val="00667D"/>
                </a:solidFill>
              </a:rPr>
              <a:pPr algn="r"/>
              <a:t>16</a:t>
            </a:fld>
            <a:r>
              <a:rPr lang="fr-FR" dirty="0">
                <a:solidFill>
                  <a:srgbClr val="00667D"/>
                </a:solidFill>
              </a:rPr>
              <a:t> </a:t>
            </a:r>
            <a:r>
              <a:rPr lang="fr-FR" b="1" dirty="0">
                <a:solidFill>
                  <a:srgbClr val="00667D"/>
                </a:solidFill>
              </a:rPr>
              <a:t> |  </a:t>
            </a:r>
            <a:r>
              <a:rPr lang="fr-FR" dirty="0">
                <a:solidFill>
                  <a:srgbClr val="00667D"/>
                </a:solidFill>
              </a:rPr>
              <a:t>2LFCE - 06.74.78.76.75 - contact@2lfce.fr - </a:t>
            </a:r>
            <a:r>
              <a:rPr lang="fr-FR" dirty="0">
                <a:solidFill>
                  <a:srgbClr val="00667D"/>
                </a:solidFill>
                <a:hlinkClick r:id="rId3"/>
              </a:rPr>
              <a:t>www.ludoviclavie.fr</a:t>
            </a:r>
            <a:r>
              <a:rPr lang="fr-FR" dirty="0">
                <a:solidFill>
                  <a:srgbClr val="00667D"/>
                </a:solidFill>
              </a:rPr>
              <a:t> – NDA 76340983134</a:t>
            </a:r>
          </a:p>
        </p:txBody>
      </p:sp>
      <p:sp>
        <p:nvSpPr>
          <p:cNvPr id="9" name="ZoneTexte 8"/>
          <p:cNvSpPr txBox="1"/>
          <p:nvPr/>
        </p:nvSpPr>
        <p:spPr>
          <a:xfrm>
            <a:off x="3291037" y="337749"/>
            <a:ext cx="6228681" cy="461665"/>
          </a:xfrm>
          <a:prstGeom prst="rect">
            <a:avLst/>
          </a:prstGeom>
          <a:noFill/>
        </p:spPr>
        <p:txBody>
          <a:bodyPr wrap="square" rtlCol="0">
            <a:spAutoFit/>
          </a:bodyPr>
          <a:lstStyle/>
          <a:p>
            <a:r>
              <a:rPr lang="fr-FR" sz="2400" dirty="0"/>
              <a:t>L’audit Interne (incluant un audit tutoré)</a:t>
            </a:r>
          </a:p>
        </p:txBody>
      </p:sp>
      <p:cxnSp>
        <p:nvCxnSpPr>
          <p:cNvPr id="10" name="Connecteur droit 9">
            <a:extLst>
              <a:ext uri="{FF2B5EF4-FFF2-40B4-BE49-F238E27FC236}">
                <a16:creationId xmlns:a16="http://schemas.microsoft.com/office/drawing/2014/main" id="{58037737-DAC6-4157-BC2D-1DA0801992BE}"/>
              </a:ext>
            </a:extLst>
          </p:cNvPr>
          <p:cNvCxnSpPr>
            <a:cxnSpLocks/>
          </p:cNvCxnSpPr>
          <p:nvPr/>
        </p:nvCxnSpPr>
        <p:spPr>
          <a:xfrm>
            <a:off x="1459213" y="1030630"/>
            <a:ext cx="4553288" cy="0"/>
          </a:xfrm>
          <a:prstGeom prst="line">
            <a:avLst/>
          </a:prstGeom>
          <a:ln w="34925" cmpd="sng">
            <a:solidFill>
              <a:srgbClr val="4AB3BE"/>
            </a:solidFill>
            <a:headEnd w="lg" len="lg"/>
            <a:tailEnd w="lg" len="lg"/>
          </a:ln>
        </p:spPr>
        <p:style>
          <a:lnRef idx="1">
            <a:schemeClr val="accent1"/>
          </a:lnRef>
          <a:fillRef idx="0">
            <a:schemeClr val="accent1"/>
          </a:fillRef>
          <a:effectRef idx="0">
            <a:schemeClr val="accent1"/>
          </a:effectRef>
          <a:fontRef idx="minor">
            <a:schemeClr val="tx1"/>
          </a:fontRef>
        </p:style>
      </p:cxnSp>
      <p:graphicFrame>
        <p:nvGraphicFramePr>
          <p:cNvPr id="16" name="Tableau 15">
            <a:extLst>
              <a:ext uri="{FF2B5EF4-FFF2-40B4-BE49-F238E27FC236}">
                <a16:creationId xmlns:a16="http://schemas.microsoft.com/office/drawing/2014/main" id="{3C77A160-8619-45EB-AB12-64733E5E09B8}"/>
              </a:ext>
            </a:extLst>
          </p:cNvPr>
          <p:cNvGraphicFramePr>
            <a:graphicFrameLocks noGrp="1"/>
          </p:cNvGraphicFramePr>
          <p:nvPr>
            <p:extLst>
              <p:ext uri="{D42A27DB-BD31-4B8C-83A1-F6EECF244321}">
                <p14:modId xmlns:p14="http://schemas.microsoft.com/office/powerpoint/2010/main" val="3828325691"/>
              </p:ext>
            </p:extLst>
          </p:nvPr>
        </p:nvGraphicFramePr>
        <p:xfrm>
          <a:off x="5525819" y="1202962"/>
          <a:ext cx="6450565" cy="5146965"/>
        </p:xfrm>
        <a:graphic>
          <a:graphicData uri="http://schemas.openxmlformats.org/drawingml/2006/table">
            <a:tbl>
              <a:tblPr firstRow="1" bandRow="1">
                <a:tableStyleId>{5940675A-B579-460E-94D1-54222C63F5DA}</a:tableStyleId>
              </a:tblPr>
              <a:tblGrid>
                <a:gridCol w="3032408">
                  <a:extLst>
                    <a:ext uri="{9D8B030D-6E8A-4147-A177-3AD203B41FA5}">
                      <a16:colId xmlns:a16="http://schemas.microsoft.com/office/drawing/2014/main" val="3845426870"/>
                    </a:ext>
                  </a:extLst>
                </a:gridCol>
                <a:gridCol w="3418157">
                  <a:extLst>
                    <a:ext uri="{9D8B030D-6E8A-4147-A177-3AD203B41FA5}">
                      <a16:colId xmlns:a16="http://schemas.microsoft.com/office/drawing/2014/main" val="2794846299"/>
                    </a:ext>
                  </a:extLst>
                </a:gridCol>
              </a:tblGrid>
              <a:tr h="1057553">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b="1" dirty="0"/>
                    </a:p>
                    <a:p>
                      <a:r>
                        <a:rPr lang="fr-FR" sz="1200" b="1" dirty="0">
                          <a:solidFill>
                            <a:srgbClr val="00667D"/>
                          </a:solidFill>
                        </a:rPr>
                        <a:t>Méthodes pédagogiques </a:t>
                      </a:r>
                      <a:r>
                        <a:rPr lang="fr-FR" sz="1200" dirty="0">
                          <a:solidFill>
                            <a:srgbClr val="00667D"/>
                          </a:solidFill>
                        </a:rPr>
                        <a:t>: </a:t>
                      </a:r>
                      <a:r>
                        <a:rPr lang="fr-FR" sz="1200" kern="1200" dirty="0">
                          <a:solidFill>
                            <a:schemeClr val="tx1"/>
                          </a:solidFill>
                          <a:effectLst/>
                          <a:latin typeface="+mn-lt"/>
                          <a:ea typeface="+mn-ea"/>
                          <a:cs typeface="+mn-cs"/>
                        </a:rPr>
                        <a:t>La démarche pédagogique vise à préparer les stagiaires à la mise en application sur le terrain des audits internes. Elle est construite sur les bases d’apports théoriques et de mise à disposition d’outils sous forme de fiches techniques commentées, d’appropriations des contenus par de nombreux exercices.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solidFill>
                          <a:srgbClr val="00667D"/>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DURÉE :</a:t>
                      </a:r>
                      <a:r>
                        <a:rPr lang="fr-FR" sz="1200" b="1" dirty="0"/>
                        <a:t> </a:t>
                      </a:r>
                      <a:r>
                        <a:rPr lang="fr-FR" sz="1200" b="1" dirty="0">
                          <a:solidFill>
                            <a:srgbClr val="00667D"/>
                          </a:solidFill>
                        </a:rPr>
                        <a:t>3 jours (2 jours de formation + 1 jour d’audit interne tutoré)</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b="1" dirty="0">
                        <a:solidFill>
                          <a:schemeClr val="tx1"/>
                        </a:solidFill>
                      </a:endParaRPr>
                    </a:p>
                  </a:txBody>
                  <a:tcPr/>
                </a:tc>
                <a:tc hMerge="1">
                  <a:txBody>
                    <a:bodyPr/>
                    <a:lstStyle/>
                    <a:p>
                      <a:endParaRPr lang="fr-FR" dirty="0"/>
                    </a:p>
                  </a:txBody>
                  <a:tcPr/>
                </a:tc>
                <a:extLst>
                  <a:ext uri="{0D108BD9-81ED-4DB2-BD59-A6C34878D82A}">
                    <a16:rowId xmlns:a16="http://schemas.microsoft.com/office/drawing/2014/main" val="2815570567"/>
                  </a:ext>
                </a:extLst>
              </a:tr>
              <a:tr h="2950749">
                <a:tc>
                  <a:txBody>
                    <a:bodyPr/>
                    <a:lstStyle/>
                    <a:p>
                      <a:r>
                        <a:rPr lang="fr-FR" sz="1400" b="1" kern="1200" dirty="0">
                          <a:solidFill>
                            <a:srgbClr val="00667D"/>
                          </a:solidFill>
                          <a:effectLst/>
                          <a:latin typeface="+mn-lt"/>
                          <a:ea typeface="+mn-ea"/>
                          <a:cs typeface="+mn-cs"/>
                        </a:rPr>
                        <a:t>Jour 1 : Les connaissances utiles à la réalisation des audits internes </a:t>
                      </a:r>
                    </a:p>
                    <a:p>
                      <a:r>
                        <a:rPr lang="fr-FR" sz="1200" kern="1200" dirty="0">
                          <a:solidFill>
                            <a:schemeClr val="tx1"/>
                          </a:solidFill>
                          <a:effectLst/>
                          <a:latin typeface="+mn-lt"/>
                          <a:ea typeface="+mn-ea"/>
                          <a:cs typeface="+mn-cs"/>
                        </a:rPr>
                        <a:t>L’audit et ses différentes applications : audit par rapport à un référentiel qualité, de pratique professionnelle, de processus, à une recommandation de bonne pratique…</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Le déclenchement d’un audit</a:t>
                      </a:r>
                    </a:p>
                    <a:p>
                      <a:pPr lvl="0"/>
                      <a:r>
                        <a:rPr lang="fr-FR" sz="1200" kern="1200" dirty="0">
                          <a:solidFill>
                            <a:schemeClr val="tx1"/>
                          </a:solidFill>
                          <a:effectLst/>
                          <a:latin typeface="+mn-lt"/>
                          <a:ea typeface="+mn-ea"/>
                          <a:cs typeface="+mn-cs"/>
                        </a:rPr>
                        <a:t>Pourquoi auditer?</a:t>
                      </a:r>
                    </a:p>
                    <a:p>
                      <a:pPr lvl="0"/>
                      <a:r>
                        <a:rPr lang="fr-FR" sz="1200" kern="1200" dirty="0">
                          <a:solidFill>
                            <a:schemeClr val="tx1"/>
                          </a:solidFill>
                          <a:effectLst/>
                          <a:latin typeface="+mn-lt"/>
                          <a:ea typeface="+mn-ea"/>
                          <a:cs typeface="+mn-cs"/>
                        </a:rPr>
                        <a:t>Qui, quand et comment ?</a:t>
                      </a:r>
                    </a:p>
                    <a:p>
                      <a:pPr lvl="0"/>
                      <a:r>
                        <a:rPr lang="fr-FR" sz="1200" kern="1200" dirty="0">
                          <a:solidFill>
                            <a:schemeClr val="tx1"/>
                          </a:solidFill>
                          <a:effectLst/>
                          <a:latin typeface="+mn-lt"/>
                          <a:ea typeface="+mn-ea"/>
                          <a:cs typeface="+mn-cs"/>
                        </a:rPr>
                        <a:t>Quel besoin pour quel client interne ?</a:t>
                      </a:r>
                    </a:p>
                    <a:p>
                      <a:r>
                        <a:rPr lang="fr-FR" sz="1200" kern="1200" dirty="0">
                          <a:solidFill>
                            <a:schemeClr val="tx1"/>
                          </a:solidFill>
                          <a:effectLst/>
                          <a:latin typeface="+mn-lt"/>
                          <a:ea typeface="+mn-ea"/>
                          <a:cs typeface="+mn-cs"/>
                        </a:rPr>
                        <a:t>La préparation de l’audit</a:t>
                      </a:r>
                    </a:p>
                    <a:p>
                      <a:r>
                        <a:rPr lang="fr-FR" sz="1200" kern="1200" dirty="0">
                          <a:solidFill>
                            <a:schemeClr val="tx1"/>
                          </a:solidFill>
                          <a:effectLst/>
                          <a:latin typeface="+mn-lt"/>
                          <a:ea typeface="+mn-ea"/>
                          <a:cs typeface="+mn-cs"/>
                        </a:rPr>
                        <a:t>La réalisation de l’audit</a:t>
                      </a:r>
                    </a:p>
                  </a:txBody>
                  <a:tcPr/>
                </a:tc>
                <a:tc>
                  <a:txBody>
                    <a:bodyPr/>
                    <a:lstStyle/>
                    <a:p>
                      <a:pPr lvl="0"/>
                      <a:r>
                        <a:rPr lang="fr-FR" sz="1200" kern="1200" dirty="0">
                          <a:solidFill>
                            <a:schemeClr val="tx1"/>
                          </a:solidFill>
                          <a:effectLst/>
                          <a:latin typeface="+mn-lt"/>
                          <a:ea typeface="+mn-ea"/>
                          <a:cs typeface="+mn-cs"/>
                        </a:rPr>
                        <a:t>Le comportement des auditeurs internes</a:t>
                      </a:r>
                    </a:p>
                    <a:p>
                      <a:pPr lvl="0"/>
                      <a:r>
                        <a:rPr lang="fr-FR" sz="1200" kern="1200" dirty="0">
                          <a:solidFill>
                            <a:schemeClr val="tx1"/>
                          </a:solidFill>
                          <a:effectLst/>
                          <a:latin typeface="+mn-lt"/>
                          <a:ea typeface="+mn-ea"/>
                          <a:cs typeface="+mn-cs"/>
                        </a:rPr>
                        <a:t>La prise de note, le recueil des données, la recherche de preuves tangibles</a:t>
                      </a:r>
                    </a:p>
                    <a:p>
                      <a:pPr lvl="0"/>
                      <a:r>
                        <a:rPr lang="fr-FR" sz="1200" kern="1200" dirty="0">
                          <a:solidFill>
                            <a:schemeClr val="tx1"/>
                          </a:solidFill>
                          <a:effectLst/>
                          <a:latin typeface="+mn-lt"/>
                          <a:ea typeface="+mn-ea"/>
                          <a:cs typeface="+mn-cs"/>
                        </a:rPr>
                        <a:t>La réunion de clôture</a:t>
                      </a:r>
                    </a:p>
                    <a:p>
                      <a:r>
                        <a:rPr lang="fr-FR" sz="1200" kern="1200" dirty="0">
                          <a:solidFill>
                            <a:schemeClr val="tx1"/>
                          </a:solidFill>
                          <a:effectLst/>
                          <a:latin typeface="+mn-lt"/>
                          <a:ea typeface="+mn-ea"/>
                          <a:cs typeface="+mn-cs"/>
                        </a:rPr>
                        <a:t>La rédaction du rapport d’audit</a:t>
                      </a:r>
                    </a:p>
                    <a:p>
                      <a:r>
                        <a:rPr lang="fr-FR" sz="1200" kern="1200" dirty="0">
                          <a:solidFill>
                            <a:schemeClr val="tx1"/>
                          </a:solidFill>
                          <a:effectLst/>
                          <a:latin typeface="+mn-lt"/>
                          <a:ea typeface="+mn-ea"/>
                          <a:cs typeface="+mn-cs"/>
                        </a:rPr>
                        <a:t>Le suivi et l’évaluation des actions correctives</a:t>
                      </a:r>
                    </a:p>
                    <a:p>
                      <a:endParaRPr lang="fr-FR" sz="1200" b="1" kern="1200" dirty="0">
                        <a:solidFill>
                          <a:schemeClr val="tx1"/>
                        </a:solidFill>
                        <a:effectLst/>
                        <a:latin typeface="+mn-lt"/>
                        <a:ea typeface="+mn-ea"/>
                        <a:cs typeface="+mn-cs"/>
                      </a:endParaRPr>
                    </a:p>
                    <a:p>
                      <a:r>
                        <a:rPr lang="fr-FR" sz="1400" b="1" kern="1200" dirty="0">
                          <a:solidFill>
                            <a:srgbClr val="00667D"/>
                          </a:solidFill>
                          <a:effectLst/>
                          <a:latin typeface="+mn-lt"/>
                          <a:ea typeface="+mn-ea"/>
                          <a:cs typeface="+mn-cs"/>
                        </a:rPr>
                        <a:t>Jour 2 Préparation de l’audit tutoré</a:t>
                      </a:r>
                    </a:p>
                    <a:p>
                      <a:r>
                        <a:rPr lang="fr-FR" sz="1200" b="0" kern="1200" dirty="0">
                          <a:solidFill>
                            <a:schemeClr val="tx1"/>
                          </a:solidFill>
                          <a:effectLst/>
                          <a:latin typeface="+mn-lt"/>
                          <a:ea typeface="+mn-ea"/>
                          <a:cs typeface="+mn-cs"/>
                        </a:rPr>
                        <a:t>Choix des thèmes d’audits et construction des programmes et des grilles d’audits internes</a:t>
                      </a:r>
                    </a:p>
                    <a:p>
                      <a:endParaRPr lang="fr-FR" sz="1400" b="1" kern="1200" dirty="0">
                        <a:solidFill>
                          <a:schemeClr val="tx1"/>
                        </a:solidFill>
                        <a:effectLst/>
                        <a:latin typeface="+mn-lt"/>
                        <a:ea typeface="+mn-ea"/>
                        <a:cs typeface="+mn-cs"/>
                      </a:endParaRPr>
                    </a:p>
                    <a:p>
                      <a:r>
                        <a:rPr lang="fr-FR" sz="1400" b="1" kern="1200" dirty="0">
                          <a:solidFill>
                            <a:srgbClr val="00667D"/>
                          </a:solidFill>
                          <a:effectLst/>
                          <a:latin typeface="+mn-lt"/>
                          <a:ea typeface="+mn-ea"/>
                          <a:cs typeface="+mn-cs"/>
                        </a:rPr>
                        <a:t>Jour 3 : Réalisation des audits tutorés</a:t>
                      </a:r>
                    </a:p>
                  </a:txBody>
                  <a:tcPr/>
                </a:tc>
                <a:extLst>
                  <a:ext uri="{0D108BD9-81ED-4DB2-BD59-A6C34878D82A}">
                    <a16:rowId xmlns:a16="http://schemas.microsoft.com/office/drawing/2014/main" val="1817607560"/>
                  </a:ext>
                </a:extLst>
              </a:tr>
              <a:tr h="641736">
                <a:tc gridSpan="2">
                  <a:txBody>
                    <a:bodyPr/>
                    <a:lstStyle/>
                    <a:p>
                      <a:pPr algn="just"/>
                      <a:r>
                        <a:rPr lang="fr-FR" sz="1200" b="1" dirty="0">
                          <a:solidFill>
                            <a:srgbClr val="00667D"/>
                          </a:solidFill>
                        </a:rPr>
                        <a:t>Evaluation : </a:t>
                      </a:r>
                      <a:r>
                        <a:rPr lang="fr-FR" sz="1100" b="0" dirty="0"/>
                        <a:t>Un QCM amont et aval de la formation permettra de mesurer formellement les acquis. Un questionnaire d’évaluation à chaud sera rempli par les participants à la fin du module 2.</a:t>
                      </a:r>
                      <a:r>
                        <a:rPr lang="fr-FR" sz="1100" b="0" baseline="0" dirty="0"/>
                        <a:t> </a:t>
                      </a:r>
                      <a:r>
                        <a:rPr lang="fr-FR" sz="1100" b="0" dirty="0"/>
                        <a:t>Une évaluation à froid sera faite deux mois après la formation avec le(a) responsable formation de l’établissement.</a:t>
                      </a:r>
                    </a:p>
                  </a:txBody>
                  <a:tcPr/>
                </a:tc>
                <a:tc hMerge="1">
                  <a:txBody>
                    <a:bodyPr/>
                    <a:lstStyle/>
                    <a:p>
                      <a:endParaRPr lang="fr-FR" sz="1200" b="0" dirty="0"/>
                    </a:p>
                  </a:txBody>
                  <a:tcPr/>
                </a:tc>
                <a:extLst>
                  <a:ext uri="{0D108BD9-81ED-4DB2-BD59-A6C34878D82A}">
                    <a16:rowId xmlns:a16="http://schemas.microsoft.com/office/drawing/2014/main" val="3237368629"/>
                  </a:ext>
                </a:extLst>
              </a:tr>
            </a:tbl>
          </a:graphicData>
        </a:graphic>
      </p:graphicFrame>
      <p:sp>
        <p:nvSpPr>
          <p:cNvPr id="19" name="Rectangle à coins arrondis 18"/>
          <p:cNvSpPr/>
          <p:nvPr/>
        </p:nvSpPr>
        <p:spPr>
          <a:xfrm>
            <a:off x="9926402" y="1052346"/>
            <a:ext cx="1800000" cy="360000"/>
          </a:xfrm>
          <a:prstGeom prst="roundRect">
            <a:avLst/>
          </a:prstGeom>
          <a:solidFill>
            <a:srgbClr val="00667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CONTENUS</a:t>
            </a:r>
          </a:p>
        </p:txBody>
      </p:sp>
      <p:sp>
        <p:nvSpPr>
          <p:cNvPr id="20" name="Espace réservé du contenu 2">
            <a:extLst>
              <a:ext uri="{FF2B5EF4-FFF2-40B4-BE49-F238E27FC236}">
                <a16:creationId xmlns:a16="http://schemas.microsoft.com/office/drawing/2014/main" id="{1711C594-130A-49C5-B494-8E42718574C2}"/>
              </a:ext>
            </a:extLst>
          </p:cNvPr>
          <p:cNvSpPr txBox="1">
            <a:spLocks/>
          </p:cNvSpPr>
          <p:nvPr/>
        </p:nvSpPr>
        <p:spPr>
          <a:xfrm>
            <a:off x="271998" y="1236362"/>
            <a:ext cx="2433102" cy="5398232"/>
          </a:xfrm>
          <a:prstGeom prst="rect">
            <a:avLst/>
          </a:prstGeom>
          <a:ln>
            <a:noFill/>
          </a:ln>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800" dirty="0">
                <a:solidFill>
                  <a:schemeClr val="bg1"/>
                </a:solidFill>
              </a:rPr>
              <a:t>L’audit interne qualité est une méthode d’évaluation à vocation « pédagogique » qui, si elle ne permet pas de mesurer en continu la mise en œuvre de bonnes pratiques scientifiquement référencées (comme on peut le faire avec des méthodes de mise sous assurance qualité), permet d’évaluer que le service audité sait/peut prendre en compte ces références et les applique régulièrement.</a:t>
            </a:r>
          </a:p>
          <a:p>
            <a:pPr marL="0" indent="0" algn="just">
              <a:buNone/>
            </a:pPr>
            <a:r>
              <a:rPr lang="fr-FR" sz="1800" dirty="0">
                <a:solidFill>
                  <a:schemeClr val="bg1"/>
                </a:solidFill>
              </a:rPr>
              <a:t>Cette méthode fait appel a des procédures, des techniques, des outils et des postures professionnelles que les auditeurs internes doivent savoir mettre en œuvre pour être efficace dans leur évaluation et être accepté des services audités.</a:t>
            </a:r>
          </a:p>
          <a:p>
            <a:pPr marL="0" indent="0" algn="just">
              <a:buNone/>
            </a:pPr>
            <a:r>
              <a:rPr lang="fr-FR" sz="1800" dirty="0">
                <a:solidFill>
                  <a:schemeClr val="bg1"/>
                </a:solidFill>
              </a:rPr>
              <a:t>L’objet central de cette formation sera de permettre aux participants de disposer de ce socle de connaissance et d’avoir intégré les comportements et le sens de leur action.</a:t>
            </a:r>
          </a:p>
        </p:txBody>
      </p:sp>
      <p:pic>
        <p:nvPicPr>
          <p:cNvPr id="23" name="Imag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878" y="236451"/>
            <a:ext cx="1800000" cy="678571"/>
          </a:xfrm>
          <a:prstGeom prst="rect">
            <a:avLst/>
          </a:prstGeom>
        </p:spPr>
      </p:pic>
      <p:sp>
        <p:nvSpPr>
          <p:cNvPr id="2" name="ZoneTexte 1"/>
          <p:cNvSpPr txBox="1"/>
          <p:nvPr/>
        </p:nvSpPr>
        <p:spPr>
          <a:xfrm>
            <a:off x="6794500" y="101600"/>
            <a:ext cx="184666" cy="369332"/>
          </a:xfrm>
          <a:prstGeom prst="rect">
            <a:avLst/>
          </a:prstGeom>
          <a:noFill/>
        </p:spPr>
        <p:txBody>
          <a:bodyPr wrap="none" rtlCol="0">
            <a:spAutoFit/>
          </a:bodyPr>
          <a:lstStyle/>
          <a:p>
            <a:endParaRPr lang="fr-FR" dirty="0"/>
          </a:p>
        </p:txBody>
      </p:sp>
      <p:sp>
        <p:nvSpPr>
          <p:cNvPr id="13" name="Espace réservé du contenu 2">
            <a:extLst>
              <a:ext uri="{FF2B5EF4-FFF2-40B4-BE49-F238E27FC236}">
                <a16:creationId xmlns:a16="http://schemas.microsoft.com/office/drawing/2014/main" id="{D522E506-6D04-45AD-8913-AB735F4E0EEF}"/>
              </a:ext>
            </a:extLst>
          </p:cNvPr>
          <p:cNvSpPr txBox="1">
            <a:spLocks/>
          </p:cNvSpPr>
          <p:nvPr/>
        </p:nvSpPr>
        <p:spPr>
          <a:xfrm>
            <a:off x="3051723" y="1221755"/>
            <a:ext cx="2294977" cy="4213845"/>
          </a:xfrm>
          <a:prstGeom prst="rect">
            <a:avLst/>
          </a:prstGeom>
          <a:ln>
            <a:noFill/>
          </a:ln>
        </p:spPr>
        <p:txBody>
          <a:bodyPr vert="horz" lIns="91440" tIns="45720" rIns="91440" bIns="45720" rtlCol="0">
            <a:normAutofit fontScale="6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r-FR" sz="1500" b="1" dirty="0">
                <a:solidFill>
                  <a:srgbClr val="00667D"/>
                </a:solidFill>
              </a:rPr>
              <a:t>|  Objectifs</a:t>
            </a:r>
          </a:p>
          <a:p>
            <a:pPr marL="0" lvl="0" indent="0" algn="just">
              <a:buNone/>
            </a:pPr>
            <a:r>
              <a:rPr lang="fr-FR" sz="1600" dirty="0">
                <a:solidFill>
                  <a:srgbClr val="00667D"/>
                </a:solidFill>
              </a:rPr>
              <a:t>Développer une culture commune pour les auditeurs internes sur les principes d’une gestion coordonnée de la qualité et de la sécurité des soins notamment en ce qui concerne la politique d’évaluation et les outils nécessaires à l’évaluation des pratiques professionnelles.</a:t>
            </a:r>
          </a:p>
          <a:p>
            <a:pPr marL="0" lvl="0" indent="0" algn="just">
              <a:buNone/>
            </a:pPr>
            <a:r>
              <a:rPr lang="fr-FR" sz="1600" dirty="0">
                <a:solidFill>
                  <a:srgbClr val="00667D"/>
                </a:solidFill>
              </a:rPr>
              <a:t>Comprendre les différentes formes de l’audit (clinique, interne, qualité, organisationnel, ciblé, croisé) et l’adaptation de cet outil d’évaluation dynamique et pédagogique aux différents types d’évaluation des pratiques professionnelles au service de l’amélioration continue.</a:t>
            </a:r>
          </a:p>
          <a:p>
            <a:pPr marL="0" lvl="0" indent="0" algn="just">
              <a:buNone/>
            </a:pPr>
            <a:r>
              <a:rPr lang="fr-FR" sz="1600" dirty="0">
                <a:solidFill>
                  <a:srgbClr val="00667D"/>
                </a:solidFill>
              </a:rPr>
              <a:t>Assurer la connaissance opérationnelle de la méthodologie et de tous les outils nécessaires pour organiser et conduire un audit quel que soit son objectif.</a:t>
            </a:r>
          </a:p>
          <a:p>
            <a:pPr marL="0" lvl="0" indent="0" algn="just">
              <a:buNone/>
            </a:pPr>
            <a:r>
              <a:rPr lang="fr-FR" sz="1600" dirty="0">
                <a:solidFill>
                  <a:srgbClr val="00667D"/>
                </a:solidFill>
              </a:rPr>
              <a:t>Réaliser un audit tutoré.</a:t>
            </a:r>
          </a:p>
          <a:p>
            <a:pPr algn="l">
              <a:spcBef>
                <a:spcPts val="400"/>
              </a:spcBef>
            </a:pPr>
            <a:endParaRPr lang="fr-FR" sz="1500" b="1" dirty="0">
              <a:solidFill>
                <a:srgbClr val="00667D"/>
              </a:solidFill>
            </a:endParaRPr>
          </a:p>
          <a:p>
            <a:pPr algn="l">
              <a:spcBef>
                <a:spcPts val="400"/>
              </a:spcBef>
            </a:pPr>
            <a:r>
              <a:rPr lang="fr-FR" sz="1500" b="1" dirty="0">
                <a:solidFill>
                  <a:srgbClr val="00667D"/>
                </a:solidFill>
              </a:rPr>
              <a:t>|  Préparation</a:t>
            </a:r>
          </a:p>
          <a:p>
            <a:pPr marL="0" indent="0" algn="just">
              <a:buNone/>
            </a:pPr>
            <a:r>
              <a:rPr lang="fr-FR" sz="1700" dirty="0">
                <a:solidFill>
                  <a:srgbClr val="00667D"/>
                </a:solidFill>
              </a:rPr>
              <a:t>En amont de la formation, les participants remplieront un questionnaire concernant les problématiques de mise en œuvre des audits au sein de son établissement.</a:t>
            </a:r>
          </a:p>
        </p:txBody>
      </p:sp>
      <p:sp>
        <p:nvSpPr>
          <p:cNvPr id="14" name="ZoneTexte 13">
            <a:extLst>
              <a:ext uri="{FF2B5EF4-FFF2-40B4-BE49-F238E27FC236}">
                <a16:creationId xmlns:a16="http://schemas.microsoft.com/office/drawing/2014/main" id="{5894B453-1E20-440A-B100-A46F42849B5E}"/>
              </a:ext>
            </a:extLst>
          </p:cNvPr>
          <p:cNvSpPr txBox="1"/>
          <p:nvPr/>
        </p:nvSpPr>
        <p:spPr>
          <a:xfrm>
            <a:off x="3166023" y="5209148"/>
            <a:ext cx="2112202" cy="1497846"/>
          </a:xfrm>
          <a:prstGeom prst="rect">
            <a:avLst/>
          </a:prstGeom>
          <a:noFill/>
          <a:ln>
            <a:solidFill>
              <a:srgbClr val="00667D"/>
            </a:solidFill>
          </a:ln>
        </p:spPr>
        <p:txBody>
          <a:bodyPr wrap="square" rtlCol="0" anchor="t">
            <a:spAutoFit/>
          </a:bodyPr>
          <a:lstStyle/>
          <a:p>
            <a:pPr>
              <a:spcAft>
                <a:spcPts val="400"/>
              </a:spcAft>
            </a:pPr>
            <a:r>
              <a:rPr lang="fr-FR" sz="2800" b="1" dirty="0">
                <a:solidFill>
                  <a:srgbClr val="00667D"/>
                </a:solidFill>
              </a:rPr>
              <a:t>+</a:t>
            </a:r>
            <a:r>
              <a:rPr lang="fr-FR" b="1" dirty="0">
                <a:solidFill>
                  <a:srgbClr val="00667D"/>
                </a:solidFill>
              </a:rPr>
              <a:t> </a:t>
            </a:r>
            <a:r>
              <a:rPr lang="fr-FR" sz="2000" b="1" dirty="0">
                <a:solidFill>
                  <a:srgbClr val="00667D"/>
                </a:solidFill>
              </a:rPr>
              <a:t>Infos Pratiques</a:t>
            </a:r>
          </a:p>
          <a:p>
            <a:r>
              <a:rPr lang="fr-FR" sz="1000" dirty="0"/>
              <a:t>Formation </a:t>
            </a:r>
            <a:r>
              <a:rPr lang="fr-FR" sz="1000" b="1" dirty="0"/>
              <a:t>intra-établissement</a:t>
            </a:r>
          </a:p>
          <a:p>
            <a:r>
              <a:rPr lang="fr-FR" sz="1000" b="1" dirty="0">
                <a:solidFill>
                  <a:srgbClr val="00667D"/>
                </a:solidFill>
              </a:rPr>
              <a:t>Formateur : </a:t>
            </a:r>
            <a:r>
              <a:rPr lang="fr-FR" sz="1000" b="1" dirty="0"/>
              <a:t>Qualiticien</a:t>
            </a:r>
          </a:p>
          <a:p>
            <a:r>
              <a:rPr lang="fr-FR" sz="1000" b="1" dirty="0">
                <a:solidFill>
                  <a:srgbClr val="00667D"/>
                </a:solidFill>
              </a:rPr>
              <a:t>Public : </a:t>
            </a:r>
            <a:r>
              <a:rPr lang="fr-FR" sz="1000" dirty="0"/>
              <a:t>Tous professionnels </a:t>
            </a:r>
            <a:br>
              <a:rPr lang="fr-FR" sz="1000" dirty="0"/>
            </a:br>
            <a:r>
              <a:rPr lang="fr-FR" sz="1000" dirty="0"/>
              <a:t>d’ES ou d’ESSMS concerné par la réalisation d’audits internes</a:t>
            </a:r>
          </a:p>
          <a:p>
            <a:r>
              <a:rPr lang="fr-FR" sz="1000" b="1" dirty="0">
                <a:solidFill>
                  <a:srgbClr val="00667D"/>
                </a:solidFill>
              </a:rPr>
              <a:t>Aucun prérequis</a:t>
            </a:r>
          </a:p>
        </p:txBody>
      </p:sp>
    </p:spTree>
    <p:extLst>
      <p:ext uri="{BB962C8B-B14F-4D97-AF65-F5344CB8AC3E}">
        <p14:creationId xmlns:p14="http://schemas.microsoft.com/office/powerpoint/2010/main" val="3783564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a:xfrm>
            <a:off x="2" y="3032994"/>
            <a:ext cx="12188823" cy="2519985"/>
          </a:xfrm>
          <a:prstGeom prst="rect">
            <a:avLst/>
          </a:prstGeom>
          <a:solidFill>
            <a:srgbClr val="0066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Image 3" descr="Consei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30" y="3763689"/>
            <a:ext cx="3416300" cy="2277533"/>
          </a:xfrm>
          <a:prstGeom prst="rect">
            <a:avLst/>
          </a:prstGeom>
          <a:ln>
            <a:solidFill>
              <a:schemeClr val="bg1"/>
            </a:solidFill>
          </a:ln>
        </p:spPr>
      </p:pic>
      <p:pic>
        <p:nvPicPr>
          <p:cNvPr id="6" name="Image 5" descr="form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2102" y="3758744"/>
            <a:ext cx="3420000" cy="2282478"/>
          </a:xfrm>
          <a:prstGeom prst="rect">
            <a:avLst/>
          </a:prstGeom>
          <a:ln>
            <a:solidFill>
              <a:srgbClr val="FFFFFF"/>
            </a:solidFill>
          </a:ln>
        </p:spPr>
      </p:pic>
      <p:pic>
        <p:nvPicPr>
          <p:cNvPr id="7" name="Image 6" descr="travail_rosace11a.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7900" y="2223544"/>
            <a:ext cx="2624667" cy="2390491"/>
          </a:xfrm>
          <a:prstGeom prst="rect">
            <a:avLst/>
          </a:prstGeom>
          <a:effectLst>
            <a:outerShdw blurRad="50800" dist="38100" dir="2700000" algn="tl" rotWithShape="0">
              <a:prstClr val="black">
                <a:alpha val="40000"/>
              </a:prstClr>
            </a:outerShdw>
          </a:effectLst>
        </p:spPr>
      </p:pic>
      <p:sp>
        <p:nvSpPr>
          <p:cNvPr id="8" name="ZoneTexte 7"/>
          <p:cNvSpPr txBox="1"/>
          <p:nvPr/>
        </p:nvSpPr>
        <p:spPr>
          <a:xfrm>
            <a:off x="4340949" y="883195"/>
            <a:ext cx="5949962" cy="978729"/>
          </a:xfrm>
          <a:prstGeom prst="rect">
            <a:avLst/>
          </a:prstGeom>
          <a:noFill/>
        </p:spPr>
        <p:txBody>
          <a:bodyPr wrap="none" rtlCol="0">
            <a:spAutoFit/>
          </a:bodyPr>
          <a:lstStyle/>
          <a:p>
            <a:pPr>
              <a:lnSpc>
                <a:spcPct val="90000"/>
              </a:lnSpc>
            </a:pPr>
            <a:r>
              <a:rPr lang="fr-FR" sz="3600" b="1" dirty="0">
                <a:solidFill>
                  <a:srgbClr val="00667D"/>
                </a:solidFill>
              </a:rPr>
              <a:t>PREVENIR</a:t>
            </a:r>
          </a:p>
          <a:p>
            <a:pPr>
              <a:lnSpc>
                <a:spcPct val="90000"/>
              </a:lnSpc>
            </a:pPr>
            <a:r>
              <a:rPr lang="fr-FR" sz="2800" dirty="0">
                <a:solidFill>
                  <a:srgbClr val="00667D"/>
                </a:solidFill>
              </a:rPr>
              <a:t>LES INFECTIONS ASSOCIEES AUX SOINS</a:t>
            </a:r>
          </a:p>
        </p:txBody>
      </p:sp>
      <p:sp>
        <p:nvSpPr>
          <p:cNvPr id="9" name="Espace réservé du pied de page 7"/>
          <p:cNvSpPr>
            <a:spLocks noGrp="1"/>
          </p:cNvSpPr>
          <p:nvPr>
            <p:ph type="ftr" sz="quarter" idx="11"/>
          </p:nvPr>
        </p:nvSpPr>
        <p:spPr>
          <a:xfrm>
            <a:off x="3168552" y="6492875"/>
            <a:ext cx="9020273" cy="365125"/>
          </a:xfrm>
        </p:spPr>
        <p:txBody>
          <a:bodyPr/>
          <a:lstStyle/>
          <a:p>
            <a:pPr algn="r"/>
            <a:r>
              <a:rPr lang="fr-FR" dirty="0">
                <a:solidFill>
                  <a:srgbClr val="00667D"/>
                </a:solidFill>
              </a:rPr>
              <a:t>Page </a:t>
            </a:r>
            <a:fld id="{87620CFA-93A9-AD49-AE8A-0468E66F4DBA}" type="slidenum">
              <a:rPr lang="fr-FR" smtClean="0">
                <a:solidFill>
                  <a:srgbClr val="00667D"/>
                </a:solidFill>
              </a:rPr>
              <a:pPr algn="r"/>
              <a:t>17</a:t>
            </a:fld>
            <a:r>
              <a:rPr lang="fr-FR" dirty="0">
                <a:solidFill>
                  <a:srgbClr val="00667D"/>
                </a:solidFill>
              </a:rPr>
              <a:t> </a:t>
            </a:r>
            <a:r>
              <a:rPr lang="fr-FR" b="1" dirty="0">
                <a:solidFill>
                  <a:srgbClr val="00667D"/>
                </a:solidFill>
              </a:rPr>
              <a:t> |  </a:t>
            </a:r>
            <a:r>
              <a:rPr lang="fr-FR" dirty="0">
                <a:solidFill>
                  <a:srgbClr val="00667D"/>
                </a:solidFill>
              </a:rPr>
              <a:t>2LFCE - 06.74.78.76.75 - contact@2lfce.fr – https www.ludoviclavie.fr</a:t>
            </a:r>
          </a:p>
        </p:txBody>
      </p:sp>
      <p:pic>
        <p:nvPicPr>
          <p:cNvPr id="3" name="Image 2" descr="logo_horizonta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432" y="5756234"/>
            <a:ext cx="2916936" cy="569976"/>
          </a:xfrm>
          <a:prstGeom prst="rect">
            <a:avLst/>
          </a:prstGeom>
        </p:spPr>
      </p:pic>
    </p:spTree>
    <p:extLst>
      <p:ext uri="{BB962C8B-B14F-4D97-AF65-F5344CB8AC3E}">
        <p14:creationId xmlns:p14="http://schemas.microsoft.com/office/powerpoint/2010/main" val="740491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0"/>
            <a:ext cx="2918426" cy="6858000"/>
          </a:xfrm>
          <a:prstGeom prst="rect">
            <a:avLst/>
          </a:prstGeom>
          <a:solidFill>
            <a:srgbClr val="0066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space réservé du pied de page 7"/>
          <p:cNvSpPr>
            <a:spLocks noGrp="1"/>
          </p:cNvSpPr>
          <p:nvPr>
            <p:ph type="ftr" sz="quarter" idx="11"/>
          </p:nvPr>
        </p:nvSpPr>
        <p:spPr>
          <a:xfrm>
            <a:off x="2918429" y="6492875"/>
            <a:ext cx="9020273" cy="365125"/>
          </a:xfrm>
        </p:spPr>
        <p:txBody>
          <a:bodyPr/>
          <a:lstStyle/>
          <a:p>
            <a:pPr algn="r"/>
            <a:r>
              <a:rPr lang="fr-FR" dirty="0">
                <a:solidFill>
                  <a:srgbClr val="00667D"/>
                </a:solidFill>
              </a:rPr>
              <a:t>Page </a:t>
            </a:r>
            <a:fld id="{87620CFA-93A9-AD49-AE8A-0468E66F4DBA}" type="slidenum">
              <a:rPr lang="fr-FR" smtClean="0">
                <a:solidFill>
                  <a:srgbClr val="00667D"/>
                </a:solidFill>
              </a:rPr>
              <a:pPr algn="r"/>
              <a:t>18</a:t>
            </a:fld>
            <a:r>
              <a:rPr lang="fr-FR" dirty="0">
                <a:solidFill>
                  <a:srgbClr val="00667D"/>
                </a:solidFill>
              </a:rPr>
              <a:t> </a:t>
            </a:r>
            <a:r>
              <a:rPr lang="fr-FR" b="1" dirty="0">
                <a:solidFill>
                  <a:srgbClr val="00667D"/>
                </a:solidFill>
              </a:rPr>
              <a:t> |  </a:t>
            </a:r>
            <a:r>
              <a:rPr lang="fr-FR" dirty="0">
                <a:solidFill>
                  <a:srgbClr val="00667D"/>
                </a:solidFill>
              </a:rPr>
              <a:t>2LFCE - 06.74.78.76.75 - contact@2lfce.fr - </a:t>
            </a:r>
            <a:r>
              <a:rPr lang="fr-FR" dirty="0" err="1">
                <a:solidFill>
                  <a:srgbClr val="00667D"/>
                </a:solidFill>
              </a:rPr>
              <a:t>www.ludoviclavie.fr</a:t>
            </a:r>
            <a:endParaRPr lang="fr-FR" dirty="0">
              <a:solidFill>
                <a:srgbClr val="00667D"/>
              </a:solidFill>
            </a:endParaRPr>
          </a:p>
        </p:txBody>
      </p:sp>
      <p:sp>
        <p:nvSpPr>
          <p:cNvPr id="9" name="ZoneTexte 8"/>
          <p:cNvSpPr txBox="1"/>
          <p:nvPr/>
        </p:nvSpPr>
        <p:spPr>
          <a:xfrm>
            <a:off x="3291037" y="337749"/>
            <a:ext cx="6228681" cy="461665"/>
          </a:xfrm>
          <a:prstGeom prst="rect">
            <a:avLst/>
          </a:prstGeom>
          <a:noFill/>
        </p:spPr>
        <p:txBody>
          <a:bodyPr wrap="square" rtlCol="0">
            <a:spAutoFit/>
          </a:bodyPr>
          <a:lstStyle/>
          <a:p>
            <a:r>
              <a:rPr lang="fr-FR" sz="2400" dirty="0"/>
              <a:t>Prévenir les infections associées aux soins</a:t>
            </a:r>
          </a:p>
        </p:txBody>
      </p:sp>
      <p:cxnSp>
        <p:nvCxnSpPr>
          <p:cNvPr id="10" name="Connecteur droit 9">
            <a:extLst>
              <a:ext uri="{FF2B5EF4-FFF2-40B4-BE49-F238E27FC236}">
                <a16:creationId xmlns:a16="http://schemas.microsoft.com/office/drawing/2014/main" id="{58037737-DAC6-4157-BC2D-1DA0801992BE}"/>
              </a:ext>
            </a:extLst>
          </p:cNvPr>
          <p:cNvCxnSpPr>
            <a:cxnSpLocks/>
          </p:cNvCxnSpPr>
          <p:nvPr/>
        </p:nvCxnSpPr>
        <p:spPr>
          <a:xfrm>
            <a:off x="1459213" y="1030630"/>
            <a:ext cx="4553288" cy="0"/>
          </a:xfrm>
          <a:prstGeom prst="line">
            <a:avLst/>
          </a:prstGeom>
          <a:ln w="34925" cmpd="sng">
            <a:solidFill>
              <a:srgbClr val="4AB3BE"/>
            </a:solidFill>
            <a:headEnd w="lg" len="lg"/>
            <a:tailEnd w="lg" len="lg"/>
          </a:ln>
        </p:spPr>
        <p:style>
          <a:lnRef idx="1">
            <a:schemeClr val="accent1"/>
          </a:lnRef>
          <a:fillRef idx="0">
            <a:schemeClr val="accent1"/>
          </a:fillRef>
          <a:effectRef idx="0">
            <a:schemeClr val="accent1"/>
          </a:effectRef>
          <a:fontRef idx="minor">
            <a:schemeClr val="tx1"/>
          </a:fontRef>
        </p:style>
      </p:cxnSp>
      <p:graphicFrame>
        <p:nvGraphicFramePr>
          <p:cNvPr id="16" name="Tableau 15">
            <a:extLst>
              <a:ext uri="{FF2B5EF4-FFF2-40B4-BE49-F238E27FC236}">
                <a16:creationId xmlns:a16="http://schemas.microsoft.com/office/drawing/2014/main" id="{3C77A160-8619-45EB-AB12-64733E5E09B8}"/>
              </a:ext>
            </a:extLst>
          </p:cNvPr>
          <p:cNvGraphicFramePr>
            <a:graphicFrameLocks noGrp="1"/>
          </p:cNvGraphicFramePr>
          <p:nvPr>
            <p:extLst>
              <p:ext uri="{D42A27DB-BD31-4B8C-83A1-F6EECF244321}">
                <p14:modId xmlns:p14="http://schemas.microsoft.com/office/powerpoint/2010/main" val="1389120454"/>
              </p:ext>
            </p:extLst>
          </p:nvPr>
        </p:nvGraphicFramePr>
        <p:xfrm>
          <a:off x="5488137" y="1236362"/>
          <a:ext cx="6450565" cy="4980909"/>
        </p:xfrm>
        <a:graphic>
          <a:graphicData uri="http://schemas.openxmlformats.org/drawingml/2006/table">
            <a:tbl>
              <a:tblPr firstRow="1" bandRow="1">
                <a:tableStyleId>{5940675A-B579-460E-94D1-54222C63F5DA}</a:tableStyleId>
              </a:tblPr>
              <a:tblGrid>
                <a:gridCol w="3630463">
                  <a:extLst>
                    <a:ext uri="{9D8B030D-6E8A-4147-A177-3AD203B41FA5}">
                      <a16:colId xmlns:a16="http://schemas.microsoft.com/office/drawing/2014/main" val="3845426870"/>
                    </a:ext>
                  </a:extLst>
                </a:gridCol>
                <a:gridCol w="2820102">
                  <a:extLst>
                    <a:ext uri="{9D8B030D-6E8A-4147-A177-3AD203B41FA5}">
                      <a16:colId xmlns:a16="http://schemas.microsoft.com/office/drawing/2014/main" val="2794846299"/>
                    </a:ext>
                  </a:extLst>
                </a:gridCol>
              </a:tblGrid>
              <a:tr h="1057553">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b="1" dirty="0"/>
                    </a:p>
                    <a:p>
                      <a:pPr algn="just"/>
                      <a:r>
                        <a:rPr lang="fr-FR" sz="1200" b="1" dirty="0">
                          <a:solidFill>
                            <a:srgbClr val="00667D"/>
                          </a:solidFill>
                        </a:rPr>
                        <a:t>Méthodes pédagogiques </a:t>
                      </a:r>
                      <a:r>
                        <a:rPr lang="fr-FR" sz="1200" dirty="0">
                          <a:solidFill>
                            <a:srgbClr val="00667D"/>
                          </a:solidFill>
                        </a:rPr>
                        <a:t>: </a:t>
                      </a:r>
                      <a:r>
                        <a:rPr lang="fr-FR" sz="1200" kern="1200" dirty="0">
                          <a:solidFill>
                            <a:schemeClr val="tx1"/>
                          </a:solidFill>
                          <a:effectLst/>
                          <a:latin typeface="+mn-lt"/>
                          <a:ea typeface="+mn-ea"/>
                          <a:cs typeface="+mn-cs"/>
                        </a:rPr>
                        <a:t>Cette formation est résolument concrète et inscrite dans le fonctionnement réel des établissements. Elle est construite en deux modules de 1,5 jour chacun et en 11 séquences pédagogiques.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solidFill>
                          <a:srgbClr val="00667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DURÉE :</a:t>
                      </a:r>
                      <a:r>
                        <a:rPr lang="fr-FR" sz="1200" b="1" dirty="0"/>
                        <a:t> </a:t>
                      </a:r>
                      <a:r>
                        <a:rPr lang="fr-FR" sz="1200" b="1" dirty="0">
                          <a:solidFill>
                            <a:srgbClr val="00667D"/>
                          </a:solidFill>
                        </a:rPr>
                        <a:t>3 jours</a:t>
                      </a:r>
                      <a:endParaRPr lang="fr-FR" sz="1200" b="1" dirty="0">
                        <a:solidFill>
                          <a:schemeClr val="tx1"/>
                        </a:solidFill>
                      </a:endParaRPr>
                    </a:p>
                  </a:txBody>
                  <a:tcPr/>
                </a:tc>
                <a:tc hMerge="1">
                  <a:txBody>
                    <a:bodyPr/>
                    <a:lstStyle/>
                    <a:p>
                      <a:endParaRPr lang="fr-FR" dirty="0"/>
                    </a:p>
                  </a:txBody>
                  <a:tcPr/>
                </a:tc>
                <a:extLst>
                  <a:ext uri="{0D108BD9-81ED-4DB2-BD59-A6C34878D82A}">
                    <a16:rowId xmlns:a16="http://schemas.microsoft.com/office/drawing/2014/main" val="2815570567"/>
                  </a:ext>
                </a:extLst>
              </a:tr>
              <a:tr h="2847309">
                <a:tc>
                  <a:txBody>
                    <a:bodyPr/>
                    <a:lstStyle/>
                    <a:p>
                      <a:endParaRPr lang="fr-FR" sz="1400" b="1" kern="1200" dirty="0">
                        <a:solidFill>
                          <a:srgbClr val="00667D"/>
                        </a:solidFill>
                        <a:effectLst/>
                        <a:latin typeface="+mn-lt"/>
                        <a:ea typeface="+mn-ea"/>
                        <a:cs typeface="+mn-cs"/>
                      </a:endParaRPr>
                    </a:p>
                    <a:p>
                      <a:r>
                        <a:rPr lang="fr-FR" sz="1400" b="1" kern="1200" dirty="0">
                          <a:solidFill>
                            <a:srgbClr val="00667D"/>
                          </a:solidFill>
                          <a:effectLst/>
                          <a:latin typeface="+mn-lt"/>
                          <a:ea typeface="+mn-ea"/>
                          <a:cs typeface="+mn-cs"/>
                        </a:rPr>
                        <a:t>Module 1 Les aspects généraux de l’hygiène et de la prévention des infections associées aux soins</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Les IAS</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Les agents responsables des IAS (notions de bactériologie, de virologie et de mycologie)</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La structure de lutte contre les IAS</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Les antiseptiques et leur gestion</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Les précautions standards et complémentaires</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L’Hygiène des mains</a:t>
                      </a:r>
                    </a:p>
                  </a:txBody>
                  <a:tcPr/>
                </a:tc>
                <a:tc>
                  <a:txBody>
                    <a:bodyPr/>
                    <a:lstStyle/>
                    <a:p>
                      <a:pPr lvl="0"/>
                      <a:endParaRPr lang="fr-FR" sz="1400" b="1" kern="1200" dirty="0">
                        <a:solidFill>
                          <a:srgbClr val="00667D"/>
                        </a:solidFill>
                        <a:effectLst/>
                        <a:latin typeface="+mn-lt"/>
                        <a:ea typeface="+mn-ea"/>
                        <a:cs typeface="+mn-cs"/>
                      </a:endParaRPr>
                    </a:p>
                    <a:p>
                      <a:pPr lvl="0"/>
                      <a:r>
                        <a:rPr lang="fr-FR" sz="1400" b="1" kern="1200" dirty="0">
                          <a:solidFill>
                            <a:srgbClr val="00667D"/>
                          </a:solidFill>
                          <a:effectLst/>
                          <a:latin typeface="+mn-lt"/>
                          <a:ea typeface="+mn-ea"/>
                          <a:cs typeface="+mn-cs"/>
                        </a:rPr>
                        <a:t>Module 2 Les spécificités de l’Hygiène et de la Prévention des IAS</a:t>
                      </a:r>
                    </a:p>
                    <a:p>
                      <a:pPr marL="171450" lvl="0" indent="-171450">
                        <a:buFont typeface="Arial" panose="020B0604020202020204" pitchFamily="34" charset="0"/>
                        <a:buChar char="•"/>
                      </a:pPr>
                      <a:r>
                        <a:rPr lang="fr-FR" sz="1200" b="0" kern="1200" dirty="0">
                          <a:solidFill>
                            <a:schemeClr val="tx1"/>
                          </a:solidFill>
                          <a:effectLst/>
                          <a:latin typeface="+mn-lt"/>
                          <a:ea typeface="+mn-ea"/>
                          <a:cs typeface="+mn-cs"/>
                        </a:rPr>
                        <a:t>La préparation préopératoire du patient</a:t>
                      </a:r>
                    </a:p>
                    <a:p>
                      <a:pPr marL="171450" lvl="0" indent="-171450">
                        <a:buFont typeface="Arial" panose="020B0604020202020204" pitchFamily="34" charset="0"/>
                        <a:buChar char="•"/>
                      </a:pPr>
                      <a:r>
                        <a:rPr lang="fr-FR" sz="1200" b="0" kern="1200" dirty="0">
                          <a:solidFill>
                            <a:schemeClr val="tx1"/>
                          </a:solidFill>
                          <a:effectLst/>
                          <a:latin typeface="+mn-lt"/>
                          <a:ea typeface="+mn-ea"/>
                          <a:cs typeface="+mn-cs"/>
                        </a:rPr>
                        <a:t>L’hygiène des unités de soins</a:t>
                      </a:r>
                    </a:p>
                    <a:p>
                      <a:pPr marL="171450" lvl="0" indent="-171450">
                        <a:buFont typeface="Arial" panose="020B0604020202020204" pitchFamily="34" charset="0"/>
                        <a:buChar char="•"/>
                      </a:pPr>
                      <a:r>
                        <a:rPr lang="fr-FR" sz="1200" b="0" kern="1200" dirty="0">
                          <a:solidFill>
                            <a:schemeClr val="tx1"/>
                          </a:solidFill>
                          <a:effectLst/>
                          <a:latin typeface="+mn-lt"/>
                          <a:ea typeface="+mn-ea"/>
                          <a:cs typeface="+mn-cs"/>
                        </a:rPr>
                        <a:t>Les facteurs de risques et de prévention des infections liées aux cathéters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kern="1200" dirty="0">
                          <a:solidFill>
                            <a:schemeClr val="tx1"/>
                          </a:solidFill>
                          <a:effectLst/>
                          <a:latin typeface="+mn-lt"/>
                          <a:ea typeface="+mn-ea"/>
                          <a:cs typeface="+mn-cs"/>
                        </a:rPr>
                        <a:t>Les facteurs de risques et de prévention des infections liées aux sondage vésical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kern="1200" dirty="0">
                          <a:solidFill>
                            <a:schemeClr val="tx1"/>
                          </a:solidFill>
                          <a:effectLst/>
                          <a:latin typeface="+mn-lt"/>
                          <a:ea typeface="+mn-ea"/>
                          <a:cs typeface="+mn-cs"/>
                        </a:rPr>
                        <a:t>Prévention des infections du personnel</a:t>
                      </a:r>
                    </a:p>
                    <a:p>
                      <a:pPr marL="171450" lvl="0" indent="-171450">
                        <a:buFont typeface="Arial" panose="020B0604020202020204" pitchFamily="34" charset="0"/>
                        <a:buChar char="•"/>
                      </a:pPr>
                      <a:endParaRPr lang="fr-FR" sz="1200" b="0" kern="1200" dirty="0">
                        <a:solidFill>
                          <a:schemeClr val="tx1"/>
                        </a:solidFill>
                        <a:effectLst/>
                        <a:latin typeface="+mn-lt"/>
                        <a:ea typeface="+mn-ea"/>
                        <a:cs typeface="+mn-cs"/>
                      </a:endParaRPr>
                    </a:p>
                  </a:txBody>
                  <a:tcPr/>
                </a:tc>
                <a:extLst>
                  <a:ext uri="{0D108BD9-81ED-4DB2-BD59-A6C34878D82A}">
                    <a16:rowId xmlns:a16="http://schemas.microsoft.com/office/drawing/2014/main" val="1817607560"/>
                  </a:ext>
                </a:extLst>
              </a:tr>
              <a:tr h="641736">
                <a:tc gridSpan="2">
                  <a:txBody>
                    <a:bodyPr/>
                    <a:lstStyle/>
                    <a:p>
                      <a:r>
                        <a:rPr lang="fr-FR" sz="1200" b="1" dirty="0">
                          <a:solidFill>
                            <a:srgbClr val="00667D"/>
                          </a:solidFill>
                        </a:rPr>
                        <a:t>Evaluation : </a:t>
                      </a:r>
                      <a:r>
                        <a:rPr lang="fr-FR" sz="1100" b="0" dirty="0"/>
                        <a:t>Un QCM amont et aval de la formation permettra de mesurer formellement les acquis. Un questionnaire d’évaluation à chaud sera rempli par les participants à la fin du module 2.</a:t>
                      </a:r>
                    </a:p>
                    <a:p>
                      <a:r>
                        <a:rPr lang="fr-FR" sz="1100" b="0" dirty="0"/>
                        <a:t>Une évaluation à froid sera faite deux mois après la formation avec le(a) responsable formation de l’établissement.</a:t>
                      </a:r>
                    </a:p>
                    <a:p>
                      <a:pPr algn="just"/>
                      <a:endParaRPr lang="fr-FR" sz="1100" b="0" dirty="0"/>
                    </a:p>
                  </a:txBody>
                  <a:tcPr/>
                </a:tc>
                <a:tc hMerge="1">
                  <a:txBody>
                    <a:bodyPr/>
                    <a:lstStyle/>
                    <a:p>
                      <a:endParaRPr lang="fr-FR" sz="1200" b="0" dirty="0"/>
                    </a:p>
                  </a:txBody>
                  <a:tcPr/>
                </a:tc>
                <a:extLst>
                  <a:ext uri="{0D108BD9-81ED-4DB2-BD59-A6C34878D82A}">
                    <a16:rowId xmlns:a16="http://schemas.microsoft.com/office/drawing/2014/main" val="3237368629"/>
                  </a:ext>
                </a:extLst>
              </a:tr>
            </a:tbl>
          </a:graphicData>
        </a:graphic>
      </p:graphicFrame>
      <p:sp>
        <p:nvSpPr>
          <p:cNvPr id="19" name="Rectangle à coins arrondis 18"/>
          <p:cNvSpPr/>
          <p:nvPr/>
        </p:nvSpPr>
        <p:spPr>
          <a:xfrm>
            <a:off x="9886712" y="1030630"/>
            <a:ext cx="1800000" cy="360000"/>
          </a:xfrm>
          <a:prstGeom prst="roundRect">
            <a:avLst/>
          </a:prstGeom>
          <a:solidFill>
            <a:srgbClr val="00667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CONTENUS</a:t>
            </a:r>
          </a:p>
        </p:txBody>
      </p:sp>
      <p:sp>
        <p:nvSpPr>
          <p:cNvPr id="20" name="Espace réservé du contenu 2">
            <a:extLst>
              <a:ext uri="{FF2B5EF4-FFF2-40B4-BE49-F238E27FC236}">
                <a16:creationId xmlns:a16="http://schemas.microsoft.com/office/drawing/2014/main" id="{1711C594-130A-49C5-B494-8E42718574C2}"/>
              </a:ext>
            </a:extLst>
          </p:cNvPr>
          <p:cNvSpPr txBox="1">
            <a:spLocks/>
          </p:cNvSpPr>
          <p:nvPr/>
        </p:nvSpPr>
        <p:spPr>
          <a:xfrm>
            <a:off x="271998" y="1236362"/>
            <a:ext cx="2433102" cy="5398232"/>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100" dirty="0">
                <a:solidFill>
                  <a:schemeClr val="bg1"/>
                </a:solidFill>
              </a:rPr>
              <a:t>Le programme national d’actions de prévention des infections associées aux soins (</a:t>
            </a:r>
            <a:r>
              <a:rPr lang="fr-FR" sz="1100" dirty="0" err="1">
                <a:solidFill>
                  <a:schemeClr val="bg1"/>
                </a:solidFill>
              </a:rPr>
              <a:t>Propias</a:t>
            </a:r>
            <a:r>
              <a:rPr lang="fr-FR" sz="1100" dirty="0">
                <a:solidFill>
                  <a:schemeClr val="bg1"/>
                </a:solidFill>
              </a:rPr>
              <a:t>) fait partie du programme national de sécurité du patient (PNSP). Il a pour ambition de développer la prévention des IAS - infections associées aux soins - dans les trois secteurs de l’offre de soins (établissements de santé, établissements médico-sociaux et soins de ville), en impliquant les usagers.</a:t>
            </a:r>
          </a:p>
          <a:p>
            <a:pPr marL="0" indent="0" algn="just">
              <a:buNone/>
            </a:pPr>
            <a:r>
              <a:rPr lang="fr-FR" sz="1100" dirty="0">
                <a:solidFill>
                  <a:schemeClr val="bg1"/>
                </a:solidFill>
              </a:rPr>
              <a:t>Le </a:t>
            </a:r>
            <a:r>
              <a:rPr lang="fr-FR" sz="1100" dirty="0" err="1">
                <a:solidFill>
                  <a:schemeClr val="bg1"/>
                </a:solidFill>
              </a:rPr>
              <a:t>Propias</a:t>
            </a:r>
            <a:r>
              <a:rPr lang="fr-FR" sz="1100" dirty="0">
                <a:solidFill>
                  <a:schemeClr val="bg1"/>
                </a:solidFill>
              </a:rPr>
              <a:t> s’inscrit dans la durée, il évoluera au regard des évaluations qui en seront faites et de l’évolution des politiques de santé.</a:t>
            </a:r>
          </a:p>
          <a:p>
            <a:pPr marL="0" indent="0" algn="just">
              <a:buNone/>
            </a:pPr>
            <a:r>
              <a:rPr lang="fr-FR" sz="1100" dirty="0">
                <a:solidFill>
                  <a:schemeClr val="bg1"/>
                </a:solidFill>
              </a:rPr>
              <a:t>Il se structure selon trois axes :</a:t>
            </a:r>
          </a:p>
          <a:p>
            <a:pPr marL="0" indent="0" algn="just">
              <a:buNone/>
            </a:pPr>
            <a:r>
              <a:rPr lang="fr-FR" sz="1100" dirty="0">
                <a:solidFill>
                  <a:schemeClr val="bg1"/>
                </a:solidFill>
              </a:rPr>
              <a:t>- développer la prévention des IAS tout au long du parcours de santé, en impliquant les patients et les résidents,</a:t>
            </a:r>
          </a:p>
          <a:p>
            <a:pPr marL="0" indent="0" algn="just">
              <a:buNone/>
            </a:pPr>
            <a:r>
              <a:rPr lang="fr-FR" sz="1100" dirty="0">
                <a:solidFill>
                  <a:schemeClr val="bg1"/>
                </a:solidFill>
              </a:rPr>
              <a:t>- renforcer la prévention et de la maîtrise de l’antibiorésistance,</a:t>
            </a:r>
          </a:p>
          <a:p>
            <a:pPr marL="0" indent="0" algn="just">
              <a:buNone/>
            </a:pPr>
            <a:r>
              <a:rPr lang="fr-FR" sz="1100" dirty="0">
                <a:solidFill>
                  <a:schemeClr val="bg1"/>
                </a:solidFill>
              </a:rPr>
              <a:t>- réduire les risques infectieux associés aux actes invasifs tout au long du parcours de santé.</a:t>
            </a:r>
          </a:p>
        </p:txBody>
      </p:sp>
      <p:pic>
        <p:nvPicPr>
          <p:cNvPr id="23" name="Imag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216344"/>
            <a:ext cx="1800000" cy="678571"/>
          </a:xfrm>
          <a:prstGeom prst="rect">
            <a:avLst/>
          </a:prstGeom>
        </p:spPr>
      </p:pic>
      <p:sp>
        <p:nvSpPr>
          <p:cNvPr id="2" name="ZoneTexte 1"/>
          <p:cNvSpPr txBox="1"/>
          <p:nvPr/>
        </p:nvSpPr>
        <p:spPr>
          <a:xfrm>
            <a:off x="6794500" y="101600"/>
            <a:ext cx="184666" cy="369332"/>
          </a:xfrm>
          <a:prstGeom prst="rect">
            <a:avLst/>
          </a:prstGeom>
          <a:noFill/>
        </p:spPr>
        <p:txBody>
          <a:bodyPr wrap="none" rtlCol="0">
            <a:spAutoFit/>
          </a:bodyPr>
          <a:lstStyle/>
          <a:p>
            <a:endParaRPr lang="fr-FR" dirty="0"/>
          </a:p>
        </p:txBody>
      </p:sp>
      <p:sp>
        <p:nvSpPr>
          <p:cNvPr id="13" name="Espace réservé du contenu 2">
            <a:extLst>
              <a:ext uri="{FF2B5EF4-FFF2-40B4-BE49-F238E27FC236}">
                <a16:creationId xmlns:a16="http://schemas.microsoft.com/office/drawing/2014/main" id="{D522E506-6D04-45AD-8913-AB735F4E0EEF}"/>
              </a:ext>
            </a:extLst>
          </p:cNvPr>
          <p:cNvSpPr txBox="1">
            <a:spLocks/>
          </p:cNvSpPr>
          <p:nvPr/>
        </p:nvSpPr>
        <p:spPr>
          <a:xfrm>
            <a:off x="3051723" y="1221755"/>
            <a:ext cx="2294977" cy="4213845"/>
          </a:xfrm>
          <a:prstGeom prst="rect">
            <a:avLst/>
          </a:prstGeom>
          <a:ln>
            <a:noFill/>
          </a:ln>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r-FR" sz="1500" b="1" dirty="0">
                <a:solidFill>
                  <a:srgbClr val="00667D"/>
                </a:solidFill>
              </a:rPr>
              <a:t>|  Objectifs</a:t>
            </a:r>
          </a:p>
          <a:p>
            <a:pPr marL="0" indent="0" algn="just">
              <a:buNone/>
            </a:pPr>
            <a:r>
              <a:rPr lang="fr-FR" sz="1200" dirty="0">
                <a:solidFill>
                  <a:srgbClr val="00667D"/>
                </a:solidFill>
              </a:rPr>
              <a:t>Cette formation a pour vocation d’aider les professionnels de terrain à comprendre et à analyser les problématiques liées à l’hygiène hospitalière et à la prévention des infections associées aux soins.</a:t>
            </a:r>
          </a:p>
          <a:p>
            <a:pPr marL="0" indent="0" algn="just">
              <a:buNone/>
            </a:pPr>
            <a:r>
              <a:rPr lang="fr-FR" sz="1200" dirty="0">
                <a:solidFill>
                  <a:srgbClr val="00667D"/>
                </a:solidFill>
              </a:rPr>
              <a:t>Elle a pour objectifs de :</a:t>
            </a:r>
          </a:p>
          <a:p>
            <a:pPr marL="171450" lvl="0" indent="-171450" algn="just">
              <a:buFont typeface="Arial" panose="020B0604020202020204" pitchFamily="34" charset="0"/>
              <a:buChar char="•"/>
            </a:pPr>
            <a:r>
              <a:rPr lang="fr-FR" sz="1200" dirty="0">
                <a:solidFill>
                  <a:srgbClr val="00667D"/>
                </a:solidFill>
              </a:rPr>
              <a:t>Permettre aux personnels soignant de réactualiser leurs connaissances de base en matière d'hygiène liée aux activités de soins.</a:t>
            </a:r>
          </a:p>
          <a:p>
            <a:pPr marL="171450" lvl="0" indent="-171450" algn="just">
              <a:buFont typeface="Arial" panose="020B0604020202020204" pitchFamily="34" charset="0"/>
              <a:buChar char="•"/>
            </a:pPr>
            <a:r>
              <a:rPr lang="fr-FR" sz="1200" dirty="0">
                <a:solidFill>
                  <a:srgbClr val="00667D"/>
                </a:solidFill>
              </a:rPr>
              <a:t>Réactiver des comportements respectueux des bonnes pratiques dans le travail quotidien.</a:t>
            </a:r>
          </a:p>
          <a:p>
            <a:pPr marL="171450" lvl="0" indent="-171450" algn="just">
              <a:buFont typeface="Arial" panose="020B0604020202020204" pitchFamily="34" charset="0"/>
              <a:buChar char="•"/>
            </a:pPr>
            <a:r>
              <a:rPr lang="fr-FR" sz="1200" dirty="0">
                <a:solidFill>
                  <a:srgbClr val="00667D"/>
                </a:solidFill>
              </a:rPr>
              <a:t>Permettre une harmonisation des pratiques professionnelles au sein des établissements.</a:t>
            </a:r>
          </a:p>
          <a:p>
            <a:pPr algn="l">
              <a:spcBef>
                <a:spcPts val="400"/>
              </a:spcBef>
            </a:pPr>
            <a:r>
              <a:rPr lang="fr-FR" sz="1500" b="1" dirty="0">
                <a:solidFill>
                  <a:srgbClr val="00667D"/>
                </a:solidFill>
              </a:rPr>
              <a:t>|  Préparation</a:t>
            </a:r>
          </a:p>
          <a:p>
            <a:pPr marL="0" indent="0" algn="just">
              <a:buNone/>
            </a:pPr>
            <a:r>
              <a:rPr lang="fr-FR" sz="1100" dirty="0">
                <a:solidFill>
                  <a:srgbClr val="00667D"/>
                </a:solidFill>
              </a:rPr>
              <a:t>En amont de la formation, les participants remplieront un questionnaire concernant les problématiques de prévention des infections associées aux soins au sein de leur établissement.</a:t>
            </a:r>
          </a:p>
        </p:txBody>
      </p:sp>
      <p:sp>
        <p:nvSpPr>
          <p:cNvPr id="14" name="ZoneTexte 13">
            <a:extLst>
              <a:ext uri="{FF2B5EF4-FFF2-40B4-BE49-F238E27FC236}">
                <a16:creationId xmlns:a16="http://schemas.microsoft.com/office/drawing/2014/main" id="{5894B453-1E20-440A-B100-A46F42849B5E}"/>
              </a:ext>
            </a:extLst>
          </p:cNvPr>
          <p:cNvSpPr txBox="1"/>
          <p:nvPr/>
        </p:nvSpPr>
        <p:spPr>
          <a:xfrm>
            <a:off x="3166023" y="5209148"/>
            <a:ext cx="2112202" cy="1528624"/>
          </a:xfrm>
          <a:prstGeom prst="rect">
            <a:avLst/>
          </a:prstGeom>
          <a:noFill/>
          <a:ln>
            <a:solidFill>
              <a:srgbClr val="00667D"/>
            </a:solidFill>
          </a:ln>
        </p:spPr>
        <p:txBody>
          <a:bodyPr wrap="square" rtlCol="0" anchor="t">
            <a:spAutoFit/>
          </a:bodyPr>
          <a:lstStyle/>
          <a:p>
            <a:pPr>
              <a:spcAft>
                <a:spcPts val="400"/>
              </a:spcAft>
            </a:pPr>
            <a:r>
              <a:rPr lang="fr-FR" sz="2000" b="1" dirty="0">
                <a:solidFill>
                  <a:srgbClr val="00667D"/>
                </a:solidFill>
              </a:rPr>
              <a:t>+</a:t>
            </a:r>
            <a:r>
              <a:rPr lang="fr-FR" sz="1400" b="1" dirty="0">
                <a:solidFill>
                  <a:srgbClr val="00667D"/>
                </a:solidFill>
              </a:rPr>
              <a:t> </a:t>
            </a:r>
            <a:r>
              <a:rPr lang="fr-FR" sz="1600" b="1" dirty="0">
                <a:solidFill>
                  <a:srgbClr val="00667D"/>
                </a:solidFill>
              </a:rPr>
              <a:t>Infos Pratiques</a:t>
            </a:r>
          </a:p>
          <a:p>
            <a:r>
              <a:rPr lang="fr-FR" sz="1000" dirty="0"/>
              <a:t>Formation intra-établissement</a:t>
            </a:r>
          </a:p>
          <a:p>
            <a:r>
              <a:rPr lang="fr-FR" sz="1000" b="1" dirty="0">
                <a:solidFill>
                  <a:srgbClr val="00667D"/>
                </a:solidFill>
              </a:rPr>
              <a:t>Formatrice : </a:t>
            </a:r>
            <a:r>
              <a:rPr lang="fr-FR" sz="1000" dirty="0"/>
              <a:t>Cadre de Santé - Hygiéniste</a:t>
            </a:r>
          </a:p>
          <a:p>
            <a:r>
              <a:rPr lang="fr-FR" sz="1000" b="1" dirty="0">
                <a:solidFill>
                  <a:srgbClr val="00667D"/>
                </a:solidFill>
              </a:rPr>
              <a:t>Public : </a:t>
            </a:r>
            <a:r>
              <a:rPr lang="fr-FR" sz="1000" dirty="0"/>
              <a:t>Tous professionnels </a:t>
            </a:r>
            <a:br>
              <a:rPr lang="fr-FR" sz="1000" dirty="0"/>
            </a:br>
            <a:r>
              <a:rPr lang="fr-FR" sz="1000" dirty="0"/>
              <a:t>du secteur sanitaire et social concerné par la démarche qualité</a:t>
            </a:r>
          </a:p>
          <a:p>
            <a:r>
              <a:rPr lang="fr-FR" sz="1000" b="1" dirty="0">
                <a:solidFill>
                  <a:srgbClr val="00667D"/>
                </a:solidFill>
              </a:rPr>
              <a:t>Aucun prérequis</a:t>
            </a:r>
          </a:p>
        </p:txBody>
      </p:sp>
    </p:spTree>
    <p:extLst>
      <p:ext uri="{BB962C8B-B14F-4D97-AF65-F5344CB8AC3E}">
        <p14:creationId xmlns:p14="http://schemas.microsoft.com/office/powerpoint/2010/main" val="46755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a:xfrm>
            <a:off x="2" y="3032994"/>
            <a:ext cx="12188823" cy="2519985"/>
          </a:xfrm>
          <a:prstGeom prst="rect">
            <a:avLst/>
          </a:prstGeom>
          <a:solidFill>
            <a:srgbClr val="0066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Image 3" descr="Consei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30" y="3763689"/>
            <a:ext cx="3416300" cy="2277533"/>
          </a:xfrm>
          <a:prstGeom prst="rect">
            <a:avLst/>
          </a:prstGeom>
          <a:ln>
            <a:solidFill>
              <a:schemeClr val="bg1"/>
            </a:solidFill>
          </a:ln>
        </p:spPr>
      </p:pic>
      <p:pic>
        <p:nvPicPr>
          <p:cNvPr id="6" name="Image 5" descr="form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2102" y="3758744"/>
            <a:ext cx="3420000" cy="2282478"/>
          </a:xfrm>
          <a:prstGeom prst="rect">
            <a:avLst/>
          </a:prstGeom>
          <a:ln>
            <a:solidFill>
              <a:srgbClr val="FFFFFF"/>
            </a:solidFill>
          </a:ln>
        </p:spPr>
      </p:pic>
      <p:pic>
        <p:nvPicPr>
          <p:cNvPr id="7" name="Image 6" descr="travail_rosace11a.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7900" y="2223544"/>
            <a:ext cx="2624667" cy="2390491"/>
          </a:xfrm>
          <a:prstGeom prst="rect">
            <a:avLst/>
          </a:prstGeom>
          <a:effectLst>
            <a:outerShdw blurRad="50800" dist="38100" dir="2700000" algn="tl" rotWithShape="0">
              <a:prstClr val="black">
                <a:alpha val="40000"/>
              </a:prstClr>
            </a:outerShdw>
          </a:effectLst>
        </p:spPr>
      </p:pic>
      <p:sp>
        <p:nvSpPr>
          <p:cNvPr id="8" name="ZoneTexte 7"/>
          <p:cNvSpPr txBox="1"/>
          <p:nvPr/>
        </p:nvSpPr>
        <p:spPr>
          <a:xfrm>
            <a:off x="4340949" y="679995"/>
            <a:ext cx="2984278" cy="590931"/>
          </a:xfrm>
          <a:prstGeom prst="rect">
            <a:avLst/>
          </a:prstGeom>
          <a:noFill/>
        </p:spPr>
        <p:txBody>
          <a:bodyPr wrap="none" rtlCol="0">
            <a:spAutoFit/>
          </a:bodyPr>
          <a:lstStyle/>
          <a:p>
            <a:pPr>
              <a:lnSpc>
                <a:spcPct val="90000"/>
              </a:lnSpc>
            </a:pPr>
            <a:r>
              <a:rPr lang="fr-FR" sz="3600" b="1" dirty="0">
                <a:solidFill>
                  <a:srgbClr val="00667D"/>
                </a:solidFill>
              </a:rPr>
              <a:t>PUBLICATIONS</a:t>
            </a:r>
          </a:p>
        </p:txBody>
      </p:sp>
      <p:sp>
        <p:nvSpPr>
          <p:cNvPr id="9" name="Espace réservé du pied de page 7"/>
          <p:cNvSpPr>
            <a:spLocks noGrp="1"/>
          </p:cNvSpPr>
          <p:nvPr>
            <p:ph type="ftr" sz="quarter" idx="11"/>
          </p:nvPr>
        </p:nvSpPr>
        <p:spPr>
          <a:xfrm>
            <a:off x="3168552" y="6492875"/>
            <a:ext cx="9020273" cy="365125"/>
          </a:xfrm>
        </p:spPr>
        <p:txBody>
          <a:bodyPr/>
          <a:lstStyle/>
          <a:p>
            <a:pPr algn="r"/>
            <a:r>
              <a:rPr lang="fr-FR" dirty="0">
                <a:solidFill>
                  <a:srgbClr val="00667D"/>
                </a:solidFill>
              </a:rPr>
              <a:t>Page </a:t>
            </a:r>
            <a:fld id="{87620CFA-93A9-AD49-AE8A-0468E66F4DBA}" type="slidenum">
              <a:rPr lang="fr-FR" smtClean="0">
                <a:solidFill>
                  <a:srgbClr val="00667D"/>
                </a:solidFill>
              </a:rPr>
              <a:pPr algn="r"/>
              <a:t>19</a:t>
            </a:fld>
            <a:r>
              <a:rPr lang="fr-FR" dirty="0">
                <a:solidFill>
                  <a:srgbClr val="00667D"/>
                </a:solidFill>
              </a:rPr>
              <a:t> </a:t>
            </a:r>
            <a:r>
              <a:rPr lang="fr-FR" b="1" dirty="0">
                <a:solidFill>
                  <a:srgbClr val="00667D"/>
                </a:solidFill>
              </a:rPr>
              <a:t> |  </a:t>
            </a:r>
            <a:r>
              <a:rPr lang="fr-FR" dirty="0">
                <a:solidFill>
                  <a:srgbClr val="00667D"/>
                </a:solidFill>
              </a:rPr>
              <a:t>2LFCE - 06.74.78.76.75 - contact@2lfce.fr - </a:t>
            </a:r>
            <a:r>
              <a:rPr lang="fr-FR" dirty="0" err="1">
                <a:solidFill>
                  <a:srgbClr val="00667D"/>
                </a:solidFill>
              </a:rPr>
              <a:t>www.ludoviclavie.fr</a:t>
            </a:r>
            <a:endParaRPr lang="fr-FR" dirty="0">
              <a:solidFill>
                <a:srgbClr val="00667D"/>
              </a:solidFill>
            </a:endParaRPr>
          </a:p>
        </p:txBody>
      </p:sp>
      <p:pic>
        <p:nvPicPr>
          <p:cNvPr id="3" name="Image 2" descr="logo_horizonta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432" y="5756234"/>
            <a:ext cx="2916936" cy="569976"/>
          </a:xfrm>
          <a:prstGeom prst="rect">
            <a:avLst/>
          </a:prstGeom>
        </p:spPr>
      </p:pic>
      <p:pic>
        <p:nvPicPr>
          <p:cNvPr id="2" name="Image 1">
            <a:extLst>
              <a:ext uri="{FF2B5EF4-FFF2-40B4-BE49-F238E27FC236}">
                <a16:creationId xmlns:a16="http://schemas.microsoft.com/office/drawing/2014/main" id="{2CF00389-B88F-489D-9C13-AD35F91675A5}"/>
              </a:ext>
            </a:extLst>
          </p:cNvPr>
          <p:cNvPicPr>
            <a:picLocks noChangeAspect="1"/>
          </p:cNvPicPr>
          <p:nvPr/>
        </p:nvPicPr>
        <p:blipFill>
          <a:blip r:embed="rId6"/>
          <a:stretch>
            <a:fillRect/>
          </a:stretch>
        </p:blipFill>
        <p:spPr>
          <a:xfrm>
            <a:off x="5290103" y="1643574"/>
            <a:ext cx="883997" cy="981541"/>
          </a:xfrm>
          <a:prstGeom prst="rect">
            <a:avLst/>
          </a:prstGeom>
        </p:spPr>
      </p:pic>
    </p:spTree>
    <p:extLst>
      <p:ext uri="{BB962C8B-B14F-4D97-AF65-F5344CB8AC3E}">
        <p14:creationId xmlns:p14="http://schemas.microsoft.com/office/powerpoint/2010/main" val="3597784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rosace fond.psd"/>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4" name="Rectangle 3">
            <a:extLst>
              <a:ext uri="{FF2B5EF4-FFF2-40B4-BE49-F238E27FC236}">
                <a16:creationId xmlns:a16="http://schemas.microsoft.com/office/drawing/2014/main" id="{C61A12EA-0076-4D54-9154-22BC7D33F6FA}"/>
              </a:ext>
            </a:extLst>
          </p:cNvPr>
          <p:cNvSpPr/>
          <p:nvPr/>
        </p:nvSpPr>
        <p:spPr>
          <a:xfrm>
            <a:off x="1212948" y="1972875"/>
            <a:ext cx="2826501" cy="1200329"/>
          </a:xfrm>
          <a:prstGeom prst="rect">
            <a:avLst/>
          </a:prstGeom>
        </p:spPr>
        <p:txBody>
          <a:bodyPr wrap="square">
            <a:spAutoFit/>
          </a:bodyPr>
          <a:lstStyle/>
          <a:p>
            <a:pPr algn="just"/>
            <a:r>
              <a:rPr lang="fr-FR" sz="1200" b="1" dirty="0"/>
              <a:t>Les formateurs 2LFCE sont  tous des professionnels confirmés, experts de leur métier et du secteur d’activité, souhaitant transmettre leur connaissance, faire profiter les participants de leur expérience.</a:t>
            </a:r>
          </a:p>
        </p:txBody>
      </p:sp>
      <p:sp>
        <p:nvSpPr>
          <p:cNvPr id="5" name="ZoneTexte 4"/>
          <p:cNvSpPr txBox="1"/>
          <p:nvPr/>
        </p:nvSpPr>
        <p:spPr>
          <a:xfrm>
            <a:off x="1181613" y="1224876"/>
            <a:ext cx="2857836" cy="678647"/>
          </a:xfrm>
          <a:prstGeom prst="rect">
            <a:avLst/>
          </a:prstGeom>
          <a:noFill/>
        </p:spPr>
        <p:txBody>
          <a:bodyPr wrap="none" rtlCol="0">
            <a:spAutoFit/>
          </a:bodyPr>
          <a:lstStyle/>
          <a:p>
            <a:pPr>
              <a:lnSpc>
                <a:spcPct val="90000"/>
              </a:lnSpc>
            </a:pPr>
            <a:r>
              <a:rPr lang="fr-FR" sz="2400" b="1" dirty="0">
                <a:solidFill>
                  <a:srgbClr val="00667D"/>
                </a:solidFill>
              </a:rPr>
              <a:t>DES FORMATEURS</a:t>
            </a:r>
          </a:p>
          <a:p>
            <a:pPr>
              <a:lnSpc>
                <a:spcPct val="90000"/>
              </a:lnSpc>
            </a:pPr>
            <a:r>
              <a:rPr lang="fr-FR" dirty="0">
                <a:solidFill>
                  <a:srgbClr val="00667D"/>
                </a:solidFill>
              </a:rPr>
              <a:t>EXPÉRIMENTÉS ET ENGAGÉS</a:t>
            </a:r>
            <a:endParaRPr lang="fr-FR" sz="2000" dirty="0">
              <a:solidFill>
                <a:srgbClr val="00667D"/>
              </a:solidFill>
            </a:endParaRPr>
          </a:p>
        </p:txBody>
      </p:sp>
      <p:pic>
        <p:nvPicPr>
          <p:cNvPr id="6" name="Image 5" descr="travail_rosace11a.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12" y="1047572"/>
            <a:ext cx="939801" cy="855951"/>
          </a:xfrm>
          <a:prstGeom prst="rect">
            <a:avLst/>
          </a:prstGeom>
          <a:effectLst/>
        </p:spPr>
      </p:pic>
      <p:pic>
        <p:nvPicPr>
          <p:cNvPr id="7" name="Image 6" descr="logo_horizont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213" y="495388"/>
            <a:ext cx="2916936" cy="569976"/>
          </a:xfrm>
          <a:prstGeom prst="rect">
            <a:avLst/>
          </a:prstGeom>
        </p:spPr>
      </p:pic>
      <p:sp>
        <p:nvSpPr>
          <p:cNvPr id="8" name="Sous-titre 4">
            <a:extLst>
              <a:ext uri="{FF2B5EF4-FFF2-40B4-BE49-F238E27FC236}">
                <a16:creationId xmlns:a16="http://schemas.microsoft.com/office/drawing/2014/main" id="{DBC9A5DF-2EB6-47CF-BD4D-047AD99B1FCC}"/>
              </a:ext>
            </a:extLst>
          </p:cNvPr>
          <p:cNvSpPr txBox="1">
            <a:spLocks/>
          </p:cNvSpPr>
          <p:nvPr/>
        </p:nvSpPr>
        <p:spPr>
          <a:xfrm>
            <a:off x="4585409" y="848934"/>
            <a:ext cx="7301791" cy="199388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fr-FR" sz="1100" dirty="0"/>
              <a:t>Les formations réalisées par </a:t>
            </a:r>
            <a:r>
              <a:rPr lang="fr-FR" sz="1100" b="1" dirty="0"/>
              <a:t>Ludovic</a:t>
            </a:r>
            <a:r>
              <a:rPr lang="fr-FR" sz="1100" dirty="0"/>
              <a:t> </a:t>
            </a:r>
            <a:r>
              <a:rPr lang="fr-FR" sz="1100" b="1" dirty="0"/>
              <a:t>Lavie</a:t>
            </a:r>
            <a:r>
              <a:rPr lang="fr-FR" sz="1100" dirty="0"/>
              <a:t> et ses équipes sont les plus courtes et les plus opérationnelles possibles. Elles sont systématiquement précédées d’une évaluation des attentes de la structure et/ou des participants et sont structurées en « Modules », chaque module faisant l’objet :</a:t>
            </a:r>
          </a:p>
          <a:p>
            <a:pPr algn="just"/>
            <a:r>
              <a:rPr lang="fr-FR" sz="1100" dirty="0"/>
              <a:t>d’une définition particulière d’objectifs pédagogiques prenant en compte le contexte et les attentes des participants.</a:t>
            </a:r>
          </a:p>
          <a:p>
            <a:pPr algn="just"/>
            <a:r>
              <a:rPr lang="fr-FR" sz="1100" dirty="0"/>
              <a:t>d’un parcours de formation alternant des apports théoriques et des mises en situation, des exercices de groupe.</a:t>
            </a:r>
          </a:p>
          <a:p>
            <a:pPr algn="just"/>
            <a:r>
              <a:rPr lang="fr-FR" sz="1100" dirty="0"/>
              <a:t>d’une synthèse des éléments à retenir dans le module.</a:t>
            </a:r>
          </a:p>
          <a:p>
            <a:pPr marL="0" indent="0" algn="just">
              <a:buNone/>
            </a:pPr>
            <a:r>
              <a:rPr lang="fr-FR" sz="1100" dirty="0"/>
              <a:t>Elles se terminent par une évaluation des acquis et de la satisfaction des participants. Une attestation de formation est remise à chaque participant. Un compte-rendu est remis au responsable de l’établissement client.</a:t>
            </a:r>
          </a:p>
        </p:txBody>
      </p:sp>
      <p:sp>
        <p:nvSpPr>
          <p:cNvPr id="12" name="ZoneTexte 11"/>
          <p:cNvSpPr txBox="1"/>
          <p:nvPr/>
        </p:nvSpPr>
        <p:spPr>
          <a:xfrm>
            <a:off x="4585409" y="470486"/>
            <a:ext cx="2864887" cy="346249"/>
          </a:xfrm>
          <a:prstGeom prst="rect">
            <a:avLst/>
          </a:prstGeom>
          <a:noFill/>
        </p:spPr>
        <p:txBody>
          <a:bodyPr wrap="none" rtlCol="0">
            <a:spAutoFit/>
          </a:bodyPr>
          <a:lstStyle/>
          <a:p>
            <a:pPr>
              <a:lnSpc>
                <a:spcPct val="90000"/>
              </a:lnSpc>
            </a:pPr>
            <a:r>
              <a:rPr lang="fr-FR" b="1" dirty="0">
                <a:solidFill>
                  <a:srgbClr val="00667D"/>
                </a:solidFill>
              </a:rPr>
              <a:t>DES FORMATIONS </a:t>
            </a:r>
            <a:r>
              <a:rPr lang="fr-FR" dirty="0">
                <a:solidFill>
                  <a:srgbClr val="00667D"/>
                </a:solidFill>
              </a:rPr>
              <a:t>COURTES</a:t>
            </a:r>
            <a:endParaRPr lang="fr-FR" sz="2000" dirty="0">
              <a:solidFill>
                <a:srgbClr val="00667D"/>
              </a:solidFill>
            </a:endParaRPr>
          </a:p>
        </p:txBody>
      </p:sp>
      <p:sp>
        <p:nvSpPr>
          <p:cNvPr id="13" name="ZoneTexte 12"/>
          <p:cNvSpPr txBox="1"/>
          <p:nvPr/>
        </p:nvSpPr>
        <p:spPr>
          <a:xfrm>
            <a:off x="844648" y="4140000"/>
            <a:ext cx="1879278" cy="595548"/>
          </a:xfrm>
          <a:prstGeom prst="rect">
            <a:avLst/>
          </a:prstGeom>
          <a:noFill/>
        </p:spPr>
        <p:txBody>
          <a:bodyPr wrap="none" rtlCol="0">
            <a:spAutoFit/>
          </a:bodyPr>
          <a:lstStyle/>
          <a:p>
            <a:pPr>
              <a:lnSpc>
                <a:spcPct val="90000"/>
              </a:lnSpc>
            </a:pPr>
            <a:r>
              <a:rPr lang="fr-FR" b="1" dirty="0">
                <a:solidFill>
                  <a:srgbClr val="00667D"/>
                </a:solidFill>
              </a:rPr>
              <a:t>DES EXPÉRIENCES</a:t>
            </a:r>
          </a:p>
          <a:p>
            <a:pPr>
              <a:lnSpc>
                <a:spcPct val="90000"/>
              </a:lnSpc>
            </a:pPr>
            <a:r>
              <a:rPr lang="fr-FR" dirty="0">
                <a:solidFill>
                  <a:srgbClr val="00667D"/>
                </a:solidFill>
              </a:rPr>
              <a:t>DIVERSES</a:t>
            </a:r>
            <a:endParaRPr lang="fr-FR" sz="2000" dirty="0">
              <a:solidFill>
                <a:srgbClr val="00667D"/>
              </a:solidFill>
            </a:endParaRPr>
          </a:p>
        </p:txBody>
      </p:sp>
      <p:sp>
        <p:nvSpPr>
          <p:cNvPr id="14" name="Rectangle 13">
            <a:extLst>
              <a:ext uri="{FF2B5EF4-FFF2-40B4-BE49-F238E27FC236}">
                <a16:creationId xmlns:a16="http://schemas.microsoft.com/office/drawing/2014/main" id="{18F957F3-15ED-48A2-9047-A8DC6227089D}"/>
              </a:ext>
            </a:extLst>
          </p:cNvPr>
          <p:cNvSpPr/>
          <p:nvPr/>
        </p:nvSpPr>
        <p:spPr>
          <a:xfrm>
            <a:off x="869300" y="4752000"/>
            <a:ext cx="2142562" cy="938719"/>
          </a:xfrm>
          <a:prstGeom prst="rect">
            <a:avLst/>
          </a:prstGeom>
        </p:spPr>
        <p:txBody>
          <a:bodyPr wrap="square">
            <a:spAutoFit/>
          </a:bodyPr>
          <a:lstStyle/>
          <a:p>
            <a:r>
              <a:rPr lang="fr-FR" sz="1100" b="1" dirty="0"/>
              <a:t>Ludovic Lavie </a:t>
            </a:r>
            <a:r>
              <a:rPr lang="fr-FR" sz="1100" dirty="0"/>
              <a:t>est enseignant vacataire à l’université Paul Valery de Montpellier au sein du DUT Carrières Sociales « option Services à la Personne ».</a:t>
            </a:r>
          </a:p>
        </p:txBody>
      </p:sp>
      <p:sp>
        <p:nvSpPr>
          <p:cNvPr id="15" name="ZoneTexte 14"/>
          <p:cNvSpPr txBox="1"/>
          <p:nvPr/>
        </p:nvSpPr>
        <p:spPr>
          <a:xfrm>
            <a:off x="3193574" y="4140000"/>
            <a:ext cx="1896748" cy="595548"/>
          </a:xfrm>
          <a:prstGeom prst="rect">
            <a:avLst/>
          </a:prstGeom>
          <a:noFill/>
        </p:spPr>
        <p:txBody>
          <a:bodyPr wrap="none" rtlCol="0">
            <a:spAutoFit/>
          </a:bodyPr>
          <a:lstStyle/>
          <a:p>
            <a:pPr>
              <a:lnSpc>
                <a:spcPct val="90000"/>
              </a:lnSpc>
            </a:pPr>
            <a:r>
              <a:rPr lang="fr-FR" b="1" dirty="0">
                <a:solidFill>
                  <a:srgbClr val="00667D"/>
                </a:solidFill>
              </a:rPr>
              <a:t>UN PARTENARIAT</a:t>
            </a:r>
          </a:p>
          <a:p>
            <a:pPr>
              <a:lnSpc>
                <a:spcPct val="90000"/>
              </a:lnSpc>
            </a:pPr>
            <a:r>
              <a:rPr lang="fr-FR" dirty="0">
                <a:solidFill>
                  <a:srgbClr val="00667D"/>
                </a:solidFill>
              </a:rPr>
              <a:t>AVEC L’IFRASS</a:t>
            </a:r>
            <a:endParaRPr lang="fr-FR" sz="2000" dirty="0">
              <a:solidFill>
                <a:srgbClr val="00667D"/>
              </a:solidFill>
            </a:endParaRPr>
          </a:p>
        </p:txBody>
      </p:sp>
      <p:sp>
        <p:nvSpPr>
          <p:cNvPr id="16" name="Rectangle 15">
            <a:extLst>
              <a:ext uri="{FF2B5EF4-FFF2-40B4-BE49-F238E27FC236}">
                <a16:creationId xmlns:a16="http://schemas.microsoft.com/office/drawing/2014/main" id="{D09830C1-0BE1-4CD6-8B24-89D8F2A83554}"/>
              </a:ext>
            </a:extLst>
          </p:cNvPr>
          <p:cNvSpPr/>
          <p:nvPr/>
        </p:nvSpPr>
        <p:spPr>
          <a:xfrm>
            <a:off x="3193574" y="4752000"/>
            <a:ext cx="2089626" cy="938719"/>
          </a:xfrm>
          <a:prstGeom prst="rect">
            <a:avLst/>
          </a:prstGeom>
        </p:spPr>
        <p:txBody>
          <a:bodyPr wrap="square">
            <a:spAutoFit/>
          </a:bodyPr>
          <a:lstStyle/>
          <a:p>
            <a:r>
              <a:rPr lang="fr-FR" sz="1100" dirty="0"/>
              <a:t>A Toulouse, </a:t>
            </a:r>
            <a:r>
              <a:rPr lang="fr-FR" sz="1100" b="1" dirty="0"/>
              <a:t>Ludovic</a:t>
            </a:r>
            <a:r>
              <a:rPr lang="fr-FR" sz="1100" dirty="0"/>
              <a:t> </a:t>
            </a:r>
            <a:r>
              <a:rPr lang="fr-FR" sz="1100" b="1" dirty="0"/>
              <a:t>Lavie</a:t>
            </a:r>
            <a:r>
              <a:rPr lang="fr-FR" sz="1100" dirty="0"/>
              <a:t> travaille régulièrement avec l’IFRASS sur l’audit interne, les démarches qualité en ESSMS et sur les fonctions de coordinateur.</a:t>
            </a:r>
          </a:p>
        </p:txBody>
      </p:sp>
      <p:sp>
        <p:nvSpPr>
          <p:cNvPr id="17" name="Rectangle 16">
            <a:extLst>
              <a:ext uri="{FF2B5EF4-FFF2-40B4-BE49-F238E27FC236}">
                <a16:creationId xmlns:a16="http://schemas.microsoft.com/office/drawing/2014/main" id="{8842E204-D4D3-41BB-AB99-94B71330F4BB}"/>
              </a:ext>
            </a:extLst>
          </p:cNvPr>
          <p:cNvSpPr/>
          <p:nvPr/>
        </p:nvSpPr>
        <p:spPr>
          <a:xfrm>
            <a:off x="4585409" y="2955368"/>
            <a:ext cx="7301791" cy="600164"/>
          </a:xfrm>
          <a:prstGeom prst="rect">
            <a:avLst/>
          </a:prstGeom>
        </p:spPr>
        <p:txBody>
          <a:bodyPr wrap="square">
            <a:spAutoFit/>
          </a:bodyPr>
          <a:lstStyle/>
          <a:p>
            <a:pPr algn="just"/>
            <a:r>
              <a:rPr lang="fr-FR" sz="1100" dirty="0"/>
              <a:t>La plupart de nos formations portent sur les démarches qualité, gestion des risques, audit, évaluation… mais n’hésitez pas à nous contacter sur d’autres sujets, nous pourrons utiliser notre réseau de consultant-formateur pour trouver les compétences dont vous avez besoin et définir un processus et des contenus pédagogiques adaptés à vos attentes.</a:t>
            </a:r>
          </a:p>
        </p:txBody>
      </p:sp>
      <p:sp>
        <p:nvSpPr>
          <p:cNvPr id="18" name="ZoneTexte 17"/>
          <p:cNvSpPr txBox="1"/>
          <p:nvPr/>
        </p:nvSpPr>
        <p:spPr>
          <a:xfrm>
            <a:off x="4585410" y="2613820"/>
            <a:ext cx="3962743" cy="346249"/>
          </a:xfrm>
          <a:prstGeom prst="rect">
            <a:avLst/>
          </a:prstGeom>
          <a:noFill/>
        </p:spPr>
        <p:txBody>
          <a:bodyPr wrap="none" rtlCol="0">
            <a:spAutoFit/>
          </a:bodyPr>
          <a:lstStyle/>
          <a:p>
            <a:pPr>
              <a:lnSpc>
                <a:spcPct val="90000"/>
              </a:lnSpc>
            </a:pPr>
            <a:r>
              <a:rPr lang="fr-FR" b="1" dirty="0">
                <a:solidFill>
                  <a:srgbClr val="00667D"/>
                </a:solidFill>
              </a:rPr>
              <a:t>DES PETITES SÉRIES </a:t>
            </a:r>
            <a:r>
              <a:rPr lang="fr-FR" dirty="0">
                <a:solidFill>
                  <a:srgbClr val="00667D"/>
                </a:solidFill>
              </a:rPr>
              <a:t>ET DU SUR-MESURE</a:t>
            </a:r>
            <a:endParaRPr lang="fr-FR" sz="2000" dirty="0">
              <a:solidFill>
                <a:srgbClr val="00667D"/>
              </a:solidFill>
            </a:endParaRPr>
          </a:p>
        </p:txBody>
      </p:sp>
      <p:sp>
        <p:nvSpPr>
          <p:cNvPr id="20" name="ZoneTexte 19"/>
          <p:cNvSpPr txBox="1"/>
          <p:nvPr/>
        </p:nvSpPr>
        <p:spPr>
          <a:xfrm>
            <a:off x="5833153" y="4140000"/>
            <a:ext cx="2245589" cy="595548"/>
          </a:xfrm>
          <a:prstGeom prst="rect">
            <a:avLst/>
          </a:prstGeom>
          <a:noFill/>
        </p:spPr>
        <p:txBody>
          <a:bodyPr wrap="none" rtlCol="0">
            <a:spAutoFit/>
          </a:bodyPr>
          <a:lstStyle/>
          <a:p>
            <a:pPr>
              <a:lnSpc>
                <a:spcPct val="90000"/>
              </a:lnSpc>
            </a:pPr>
            <a:r>
              <a:rPr lang="fr-FR" b="1" dirty="0">
                <a:solidFill>
                  <a:srgbClr val="00667D"/>
                </a:solidFill>
              </a:rPr>
              <a:t>LA RECONNAISSANCE</a:t>
            </a:r>
          </a:p>
          <a:p>
            <a:pPr>
              <a:lnSpc>
                <a:spcPct val="90000"/>
              </a:lnSpc>
            </a:pPr>
            <a:r>
              <a:rPr lang="fr-FR" dirty="0">
                <a:solidFill>
                  <a:srgbClr val="00667D"/>
                </a:solidFill>
              </a:rPr>
              <a:t>DE NOS CLIENTS</a:t>
            </a:r>
            <a:endParaRPr lang="fr-FR" sz="2000" dirty="0">
              <a:solidFill>
                <a:srgbClr val="00667D"/>
              </a:solidFill>
            </a:endParaRPr>
          </a:p>
        </p:txBody>
      </p:sp>
      <p:cxnSp>
        <p:nvCxnSpPr>
          <p:cNvPr id="22" name="Connecteur droit 21"/>
          <p:cNvCxnSpPr/>
          <p:nvPr/>
        </p:nvCxnSpPr>
        <p:spPr>
          <a:xfrm>
            <a:off x="844648" y="3860800"/>
            <a:ext cx="10915552"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B4506694-26F2-4C39-81A9-B918CF6F4921}"/>
              </a:ext>
            </a:extLst>
          </p:cNvPr>
          <p:cNvSpPr/>
          <p:nvPr/>
        </p:nvSpPr>
        <p:spPr>
          <a:xfrm>
            <a:off x="8759499" y="4629567"/>
            <a:ext cx="3426405" cy="600164"/>
          </a:xfrm>
          <a:prstGeom prst="rect">
            <a:avLst/>
          </a:prstGeom>
        </p:spPr>
        <p:txBody>
          <a:bodyPr wrap="square">
            <a:spAutoFit/>
          </a:bodyPr>
          <a:lstStyle/>
          <a:p>
            <a:pPr algn="ctr"/>
            <a:r>
              <a:rPr lang="fr-FR" sz="1100" dirty="0"/>
              <a:t>La certification qualité a été délivrée au titre de la catégorie « Organisme de Formation »</a:t>
            </a:r>
          </a:p>
          <a:p>
            <a:pPr algn="ctr"/>
            <a:r>
              <a:rPr lang="fr-FR" sz="1100" dirty="0"/>
              <a:t>depuis Juillet 2020.</a:t>
            </a:r>
          </a:p>
        </p:txBody>
      </p:sp>
      <p:pic>
        <p:nvPicPr>
          <p:cNvPr id="28" name="Image 27">
            <a:extLst>
              <a:ext uri="{FF2B5EF4-FFF2-40B4-BE49-F238E27FC236}">
                <a16:creationId xmlns:a16="http://schemas.microsoft.com/office/drawing/2014/main" id="{53A30409-A5C0-4A16-89DC-5C7EA01998FB}"/>
              </a:ext>
            </a:extLst>
          </p:cNvPr>
          <p:cNvPicPr>
            <a:picLocks noChangeAspect="1"/>
          </p:cNvPicPr>
          <p:nvPr/>
        </p:nvPicPr>
        <p:blipFill>
          <a:blip r:embed="rId5"/>
          <a:stretch>
            <a:fillRect/>
          </a:stretch>
        </p:blipFill>
        <p:spPr>
          <a:xfrm>
            <a:off x="8852953" y="5532289"/>
            <a:ext cx="1082342" cy="1082342"/>
          </a:xfrm>
          <a:prstGeom prst="rect">
            <a:avLst/>
          </a:prstGeom>
        </p:spPr>
      </p:pic>
      <p:sp>
        <p:nvSpPr>
          <p:cNvPr id="26" name="Rectangle 25">
            <a:extLst>
              <a:ext uri="{FF2B5EF4-FFF2-40B4-BE49-F238E27FC236}">
                <a16:creationId xmlns:a16="http://schemas.microsoft.com/office/drawing/2014/main" id="{B4506694-26F2-4C39-81A9-B918CF6F4921}"/>
              </a:ext>
            </a:extLst>
          </p:cNvPr>
          <p:cNvSpPr/>
          <p:nvPr/>
        </p:nvSpPr>
        <p:spPr>
          <a:xfrm>
            <a:off x="9079920" y="5456089"/>
            <a:ext cx="3426405" cy="954107"/>
          </a:xfrm>
          <a:prstGeom prst="rect">
            <a:avLst/>
          </a:prstGeom>
        </p:spPr>
        <p:txBody>
          <a:bodyPr wrap="square">
            <a:spAutoFit/>
          </a:bodyPr>
          <a:lstStyle/>
          <a:p>
            <a:pPr algn="ctr"/>
            <a:r>
              <a:rPr lang="fr-FR" sz="1400" b="1" dirty="0"/>
              <a:t>Des formations référencées </a:t>
            </a:r>
            <a:br>
              <a:rPr lang="fr-FR" sz="1400" b="1" dirty="0"/>
            </a:br>
            <a:r>
              <a:rPr lang="fr-FR" sz="1400" b="1" dirty="0"/>
              <a:t>auprès de l’Agence Nationale </a:t>
            </a:r>
            <a:br>
              <a:rPr lang="fr-FR" sz="1400" b="1" dirty="0"/>
            </a:br>
            <a:r>
              <a:rPr lang="fr-FR" sz="1400" b="1" dirty="0"/>
              <a:t>de Développement </a:t>
            </a:r>
          </a:p>
          <a:p>
            <a:pPr algn="ctr"/>
            <a:r>
              <a:rPr lang="fr-FR" sz="1400" b="1" dirty="0"/>
              <a:t>Professionnel Continu</a:t>
            </a:r>
          </a:p>
        </p:txBody>
      </p:sp>
      <p:pic>
        <p:nvPicPr>
          <p:cNvPr id="29" name="Image 28">
            <a:extLst>
              <a:ext uri="{FF2B5EF4-FFF2-40B4-BE49-F238E27FC236}">
                <a16:creationId xmlns:a16="http://schemas.microsoft.com/office/drawing/2014/main" id="{C3CFD97A-33E7-41DD-842F-533F5FA9AF2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35662" y="5753994"/>
            <a:ext cx="1763338" cy="761936"/>
          </a:xfrm>
          <a:prstGeom prst="rect">
            <a:avLst/>
          </a:prstGeom>
        </p:spPr>
      </p:pic>
      <p:pic>
        <p:nvPicPr>
          <p:cNvPr id="33" name="Image 32">
            <a:extLst>
              <a:ext uri="{FF2B5EF4-FFF2-40B4-BE49-F238E27FC236}">
                <a16:creationId xmlns:a16="http://schemas.microsoft.com/office/drawing/2014/main" id="{42EC8045-9FB6-4053-814C-0C925BACE50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9300" y="5775840"/>
            <a:ext cx="1112583" cy="815609"/>
          </a:xfrm>
          <a:prstGeom prst="rect">
            <a:avLst/>
          </a:prstGeom>
        </p:spPr>
      </p:pic>
      <p:sp>
        <p:nvSpPr>
          <p:cNvPr id="19" name="Rectangle 18">
            <a:extLst>
              <a:ext uri="{FF2B5EF4-FFF2-40B4-BE49-F238E27FC236}">
                <a16:creationId xmlns:a16="http://schemas.microsoft.com/office/drawing/2014/main" id="{605622D8-4297-408B-8770-3969B73B5609}"/>
              </a:ext>
            </a:extLst>
          </p:cNvPr>
          <p:cNvSpPr/>
          <p:nvPr/>
        </p:nvSpPr>
        <p:spPr>
          <a:xfrm>
            <a:off x="5833153" y="4752000"/>
            <a:ext cx="2245589" cy="938719"/>
          </a:xfrm>
          <a:prstGeom prst="rect">
            <a:avLst/>
          </a:prstGeom>
        </p:spPr>
        <p:txBody>
          <a:bodyPr wrap="square">
            <a:spAutoFit/>
          </a:bodyPr>
          <a:lstStyle/>
          <a:p>
            <a:r>
              <a:rPr lang="fr-FR" sz="1100" dirty="0"/>
              <a:t>Les établissements clients des formations 2LFCE marquent leur satisfaction par une certaine forme de fidélité et en n’hésitant pas à recommander nos formations…</a:t>
            </a:r>
          </a:p>
        </p:txBody>
      </p:sp>
      <p:pic>
        <p:nvPicPr>
          <p:cNvPr id="1026" name="Picture 2" descr="Espace Cheval - Le plaisir de l'équitation">
            <a:extLst>
              <a:ext uri="{FF2B5EF4-FFF2-40B4-BE49-F238E27FC236}">
                <a16:creationId xmlns:a16="http://schemas.microsoft.com/office/drawing/2014/main" id="{FA53E439-9F04-FA54-6380-392751AAEE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05656" y="3571170"/>
            <a:ext cx="1253334" cy="105502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AA0C367C-5C24-1345-4E9B-1E3D5EF7453E}"/>
              </a:ext>
            </a:extLst>
          </p:cNvPr>
          <p:cNvPicPr>
            <a:picLocks noChangeAspect="1"/>
          </p:cNvPicPr>
          <p:nvPr/>
        </p:nvPicPr>
        <p:blipFill>
          <a:blip r:embed="rId9"/>
          <a:stretch>
            <a:fillRect/>
          </a:stretch>
        </p:blipFill>
        <p:spPr>
          <a:xfrm>
            <a:off x="5473211" y="5706166"/>
            <a:ext cx="1504594" cy="809764"/>
          </a:xfrm>
          <a:prstGeom prst="rect">
            <a:avLst/>
          </a:prstGeom>
        </p:spPr>
      </p:pic>
      <p:pic>
        <p:nvPicPr>
          <p:cNvPr id="10" name="Image 9">
            <a:extLst>
              <a:ext uri="{FF2B5EF4-FFF2-40B4-BE49-F238E27FC236}">
                <a16:creationId xmlns:a16="http://schemas.microsoft.com/office/drawing/2014/main" id="{F525CC89-5C2C-4D06-162F-CAE2216AB315}"/>
              </a:ext>
            </a:extLst>
          </p:cNvPr>
          <p:cNvPicPr>
            <a:picLocks noChangeAspect="1"/>
          </p:cNvPicPr>
          <p:nvPr/>
        </p:nvPicPr>
        <p:blipFill>
          <a:blip r:embed="rId10"/>
          <a:stretch>
            <a:fillRect/>
          </a:stretch>
        </p:blipFill>
        <p:spPr>
          <a:xfrm>
            <a:off x="6847256" y="6237265"/>
            <a:ext cx="1996481" cy="336959"/>
          </a:xfrm>
          <a:prstGeom prst="rect">
            <a:avLst/>
          </a:prstGeom>
        </p:spPr>
      </p:pic>
      <p:pic>
        <p:nvPicPr>
          <p:cNvPr id="9" name="Image 8" descr="Une image contenant Police, Graphique&#10;&#10;Le contenu généré par l’IA peut être incorrect.">
            <a:extLst>
              <a:ext uri="{FF2B5EF4-FFF2-40B4-BE49-F238E27FC236}">
                <a16:creationId xmlns:a16="http://schemas.microsoft.com/office/drawing/2014/main" id="{50BF0605-64A7-8352-AA39-671DB7FF0E42}"/>
              </a:ext>
            </a:extLst>
          </p:cNvPr>
          <p:cNvPicPr>
            <a:picLocks noChangeAspect="1"/>
          </p:cNvPicPr>
          <p:nvPr/>
        </p:nvPicPr>
        <p:blipFill>
          <a:blip r:embed="rId11"/>
          <a:stretch>
            <a:fillRect/>
          </a:stretch>
        </p:blipFill>
        <p:spPr>
          <a:xfrm>
            <a:off x="7156679" y="5690719"/>
            <a:ext cx="1504594" cy="509319"/>
          </a:xfrm>
          <a:prstGeom prst="rect">
            <a:avLst/>
          </a:prstGeom>
        </p:spPr>
      </p:pic>
    </p:spTree>
    <p:extLst>
      <p:ext uri="{BB962C8B-B14F-4D97-AF65-F5344CB8AC3E}">
        <p14:creationId xmlns:p14="http://schemas.microsoft.com/office/powerpoint/2010/main" val="1085077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0"/>
            <a:ext cx="2918426" cy="6858000"/>
          </a:xfrm>
          <a:prstGeom prst="rect">
            <a:avLst/>
          </a:prstGeom>
          <a:solidFill>
            <a:srgbClr val="0066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space réservé du pied de page 7"/>
          <p:cNvSpPr>
            <a:spLocks noGrp="1"/>
          </p:cNvSpPr>
          <p:nvPr>
            <p:ph type="ftr" sz="quarter" idx="11"/>
          </p:nvPr>
        </p:nvSpPr>
        <p:spPr>
          <a:xfrm>
            <a:off x="2918429" y="6492875"/>
            <a:ext cx="9020273" cy="365125"/>
          </a:xfrm>
        </p:spPr>
        <p:txBody>
          <a:bodyPr/>
          <a:lstStyle/>
          <a:p>
            <a:pPr algn="r"/>
            <a:r>
              <a:rPr lang="fr-FR" dirty="0">
                <a:solidFill>
                  <a:srgbClr val="00667D"/>
                </a:solidFill>
              </a:rPr>
              <a:t>Page </a:t>
            </a:r>
            <a:fld id="{87620CFA-93A9-AD49-AE8A-0468E66F4DBA}" type="slidenum">
              <a:rPr lang="fr-FR" smtClean="0">
                <a:solidFill>
                  <a:srgbClr val="00667D"/>
                </a:solidFill>
              </a:rPr>
              <a:pPr algn="r"/>
              <a:t>20</a:t>
            </a:fld>
            <a:r>
              <a:rPr lang="fr-FR" dirty="0">
                <a:solidFill>
                  <a:srgbClr val="00667D"/>
                </a:solidFill>
              </a:rPr>
              <a:t> </a:t>
            </a:r>
            <a:r>
              <a:rPr lang="fr-FR" b="1" dirty="0">
                <a:solidFill>
                  <a:srgbClr val="00667D"/>
                </a:solidFill>
              </a:rPr>
              <a:t> |  </a:t>
            </a:r>
            <a:r>
              <a:rPr lang="fr-FR" dirty="0">
                <a:solidFill>
                  <a:srgbClr val="00667D"/>
                </a:solidFill>
              </a:rPr>
              <a:t>2LFCE - 06.74.78.76.75 - contact@2lfce.fr - </a:t>
            </a:r>
            <a:r>
              <a:rPr lang="fr-FR" dirty="0" err="1">
                <a:solidFill>
                  <a:srgbClr val="00667D"/>
                </a:solidFill>
              </a:rPr>
              <a:t>www.ludoviclavie.fr</a:t>
            </a:r>
            <a:endParaRPr lang="fr-FR" dirty="0">
              <a:solidFill>
                <a:srgbClr val="00667D"/>
              </a:solidFill>
            </a:endParaRPr>
          </a:p>
        </p:txBody>
      </p:sp>
      <p:sp>
        <p:nvSpPr>
          <p:cNvPr id="9" name="ZoneTexte 8"/>
          <p:cNvSpPr txBox="1"/>
          <p:nvPr/>
        </p:nvSpPr>
        <p:spPr>
          <a:xfrm>
            <a:off x="3291037" y="337749"/>
            <a:ext cx="6228681" cy="461665"/>
          </a:xfrm>
          <a:prstGeom prst="rect">
            <a:avLst/>
          </a:prstGeom>
          <a:noFill/>
        </p:spPr>
        <p:txBody>
          <a:bodyPr wrap="square" rtlCol="0">
            <a:spAutoFit/>
          </a:bodyPr>
          <a:lstStyle/>
          <a:p>
            <a:r>
              <a:rPr lang="fr-FR" sz="2400" dirty="0"/>
              <a:t>Quel renouveau pour la filière gérontologique ?</a:t>
            </a:r>
          </a:p>
        </p:txBody>
      </p:sp>
      <p:cxnSp>
        <p:nvCxnSpPr>
          <p:cNvPr id="10" name="Connecteur droit 9">
            <a:extLst>
              <a:ext uri="{FF2B5EF4-FFF2-40B4-BE49-F238E27FC236}">
                <a16:creationId xmlns:a16="http://schemas.microsoft.com/office/drawing/2014/main" id="{58037737-DAC6-4157-BC2D-1DA0801992BE}"/>
              </a:ext>
            </a:extLst>
          </p:cNvPr>
          <p:cNvCxnSpPr>
            <a:cxnSpLocks/>
          </p:cNvCxnSpPr>
          <p:nvPr/>
        </p:nvCxnSpPr>
        <p:spPr>
          <a:xfrm>
            <a:off x="1459213" y="1030630"/>
            <a:ext cx="4553288" cy="0"/>
          </a:xfrm>
          <a:prstGeom prst="line">
            <a:avLst/>
          </a:prstGeom>
          <a:ln w="34925" cmpd="sng">
            <a:solidFill>
              <a:srgbClr val="4AB3BE"/>
            </a:solidFill>
            <a:headEnd w="lg" len="lg"/>
            <a:tailEnd w="lg" len="lg"/>
          </a:ln>
        </p:spPr>
        <p:style>
          <a:lnRef idx="1">
            <a:schemeClr val="accent1"/>
          </a:lnRef>
          <a:fillRef idx="0">
            <a:schemeClr val="accent1"/>
          </a:fillRef>
          <a:effectRef idx="0">
            <a:schemeClr val="accent1"/>
          </a:effectRef>
          <a:fontRef idx="minor">
            <a:schemeClr val="tx1"/>
          </a:fontRef>
        </p:style>
      </p:cxnSp>
      <p:pic>
        <p:nvPicPr>
          <p:cNvPr id="23" name="Imag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216344"/>
            <a:ext cx="1800000" cy="678571"/>
          </a:xfrm>
          <a:prstGeom prst="rect">
            <a:avLst/>
          </a:prstGeom>
        </p:spPr>
      </p:pic>
      <p:sp>
        <p:nvSpPr>
          <p:cNvPr id="2" name="ZoneTexte 1"/>
          <p:cNvSpPr txBox="1"/>
          <p:nvPr/>
        </p:nvSpPr>
        <p:spPr>
          <a:xfrm>
            <a:off x="6794500" y="101600"/>
            <a:ext cx="184666" cy="369332"/>
          </a:xfrm>
          <a:prstGeom prst="rect">
            <a:avLst/>
          </a:prstGeom>
          <a:noFill/>
        </p:spPr>
        <p:txBody>
          <a:bodyPr wrap="none" rtlCol="0">
            <a:spAutoFit/>
          </a:bodyPr>
          <a:lstStyle/>
          <a:p>
            <a:endParaRPr lang="fr-FR" dirty="0"/>
          </a:p>
        </p:txBody>
      </p:sp>
      <p:pic>
        <p:nvPicPr>
          <p:cNvPr id="5" name="Image 4">
            <a:extLst>
              <a:ext uri="{FF2B5EF4-FFF2-40B4-BE49-F238E27FC236}">
                <a16:creationId xmlns:a16="http://schemas.microsoft.com/office/drawing/2014/main" id="{4E8EFC5C-5808-45A7-8D0B-75AF9F3C978F}"/>
              </a:ext>
            </a:extLst>
          </p:cNvPr>
          <p:cNvPicPr>
            <a:picLocks noChangeAspect="1"/>
          </p:cNvPicPr>
          <p:nvPr/>
        </p:nvPicPr>
        <p:blipFill>
          <a:blip r:embed="rId3"/>
          <a:stretch>
            <a:fillRect/>
          </a:stretch>
        </p:blipFill>
        <p:spPr>
          <a:xfrm>
            <a:off x="7221975" y="848068"/>
            <a:ext cx="3669608" cy="5596153"/>
          </a:xfrm>
          <a:prstGeom prst="rect">
            <a:avLst/>
          </a:prstGeom>
        </p:spPr>
      </p:pic>
      <p:pic>
        <p:nvPicPr>
          <p:cNvPr id="6" name="Image 5">
            <a:extLst>
              <a:ext uri="{FF2B5EF4-FFF2-40B4-BE49-F238E27FC236}">
                <a16:creationId xmlns:a16="http://schemas.microsoft.com/office/drawing/2014/main" id="{F26C46FA-F63D-41E9-9664-FC2D70AE705A}"/>
              </a:ext>
            </a:extLst>
          </p:cNvPr>
          <p:cNvPicPr>
            <a:picLocks noChangeAspect="1"/>
          </p:cNvPicPr>
          <p:nvPr/>
        </p:nvPicPr>
        <p:blipFill>
          <a:blip r:embed="rId4"/>
          <a:stretch>
            <a:fillRect/>
          </a:stretch>
        </p:blipFill>
        <p:spPr>
          <a:xfrm>
            <a:off x="3521413" y="1584654"/>
            <a:ext cx="2782109" cy="4242716"/>
          </a:xfrm>
          <a:prstGeom prst="rect">
            <a:avLst/>
          </a:prstGeom>
        </p:spPr>
      </p:pic>
    </p:spTree>
    <p:extLst>
      <p:ext uri="{BB962C8B-B14F-4D97-AF65-F5344CB8AC3E}">
        <p14:creationId xmlns:p14="http://schemas.microsoft.com/office/powerpoint/2010/main" val="2527376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rosace fond.psd"/>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521865" y="1617548"/>
            <a:ext cx="12185904" cy="6858000"/>
          </a:xfrm>
          <a:prstGeom prst="rect">
            <a:avLst/>
          </a:prstGeom>
        </p:spPr>
      </p:pic>
      <p:sp>
        <p:nvSpPr>
          <p:cNvPr id="4" name="Rectangle 3">
            <a:extLst>
              <a:ext uri="{FF2B5EF4-FFF2-40B4-BE49-F238E27FC236}">
                <a16:creationId xmlns:a16="http://schemas.microsoft.com/office/drawing/2014/main" id="{C61A12EA-0076-4D54-9154-22BC7D33F6FA}"/>
              </a:ext>
            </a:extLst>
          </p:cNvPr>
          <p:cNvSpPr/>
          <p:nvPr/>
        </p:nvSpPr>
        <p:spPr>
          <a:xfrm>
            <a:off x="1212948" y="1972875"/>
            <a:ext cx="2826501" cy="1200329"/>
          </a:xfrm>
          <a:prstGeom prst="rect">
            <a:avLst/>
          </a:prstGeom>
        </p:spPr>
        <p:txBody>
          <a:bodyPr wrap="square">
            <a:spAutoFit/>
          </a:bodyPr>
          <a:lstStyle/>
          <a:p>
            <a:pPr algn="just"/>
            <a:r>
              <a:rPr lang="fr-FR" sz="1200" b="1" dirty="0"/>
              <a:t>Les formateurs 2LFCE sont  tous des professionnels confirmés, experts de leur métier et du secteur d’activité, souhaitant transmettre leur connaissance, faire profiter les participants de leur expérience.</a:t>
            </a:r>
          </a:p>
        </p:txBody>
      </p:sp>
      <p:sp>
        <p:nvSpPr>
          <p:cNvPr id="5" name="ZoneTexte 4"/>
          <p:cNvSpPr txBox="1"/>
          <p:nvPr/>
        </p:nvSpPr>
        <p:spPr>
          <a:xfrm>
            <a:off x="1181613" y="1224876"/>
            <a:ext cx="2857836" cy="678647"/>
          </a:xfrm>
          <a:prstGeom prst="rect">
            <a:avLst/>
          </a:prstGeom>
          <a:noFill/>
        </p:spPr>
        <p:txBody>
          <a:bodyPr wrap="none" rtlCol="0">
            <a:spAutoFit/>
          </a:bodyPr>
          <a:lstStyle/>
          <a:p>
            <a:pPr>
              <a:lnSpc>
                <a:spcPct val="90000"/>
              </a:lnSpc>
            </a:pPr>
            <a:r>
              <a:rPr lang="fr-FR" sz="2400" b="1" dirty="0">
                <a:solidFill>
                  <a:srgbClr val="00667D"/>
                </a:solidFill>
              </a:rPr>
              <a:t>DES FORMATEURS</a:t>
            </a:r>
          </a:p>
          <a:p>
            <a:pPr>
              <a:lnSpc>
                <a:spcPct val="90000"/>
              </a:lnSpc>
            </a:pPr>
            <a:r>
              <a:rPr lang="fr-FR" dirty="0">
                <a:solidFill>
                  <a:srgbClr val="00667D"/>
                </a:solidFill>
              </a:rPr>
              <a:t>EXPÉRIMENTÉS ET ENGAGÉS</a:t>
            </a:r>
            <a:endParaRPr lang="fr-FR" sz="2000" dirty="0">
              <a:solidFill>
                <a:srgbClr val="00667D"/>
              </a:solidFill>
            </a:endParaRPr>
          </a:p>
        </p:txBody>
      </p:sp>
      <p:pic>
        <p:nvPicPr>
          <p:cNvPr id="6" name="Image 5" descr="travail_rosace11a.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12" y="1047572"/>
            <a:ext cx="939801" cy="855951"/>
          </a:xfrm>
          <a:prstGeom prst="rect">
            <a:avLst/>
          </a:prstGeom>
          <a:effectLst/>
        </p:spPr>
      </p:pic>
      <p:pic>
        <p:nvPicPr>
          <p:cNvPr id="7" name="Image 6" descr="logo_horizont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213" y="495388"/>
            <a:ext cx="2916936" cy="569976"/>
          </a:xfrm>
          <a:prstGeom prst="rect">
            <a:avLst/>
          </a:prstGeom>
        </p:spPr>
      </p:pic>
      <p:graphicFrame>
        <p:nvGraphicFramePr>
          <p:cNvPr id="9" name="Diagramme 8">
            <a:extLst>
              <a:ext uri="{FF2B5EF4-FFF2-40B4-BE49-F238E27FC236}">
                <a16:creationId xmlns:a16="http://schemas.microsoft.com/office/drawing/2014/main" id="{F5C1D6D1-851A-4321-96EC-CD715E447C12}"/>
              </a:ext>
            </a:extLst>
          </p:cNvPr>
          <p:cNvGraphicFramePr/>
          <p:nvPr>
            <p:extLst>
              <p:ext uri="{D42A27DB-BD31-4B8C-83A1-F6EECF244321}">
                <p14:modId xmlns:p14="http://schemas.microsoft.com/office/powerpoint/2010/main" val="2810154536"/>
              </p:ext>
            </p:extLst>
          </p:nvPr>
        </p:nvGraphicFramePr>
        <p:xfrm>
          <a:off x="4425362" y="-972241"/>
          <a:ext cx="7566106" cy="51162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1" name="Image 20">
            <a:extLst>
              <a:ext uri="{FF2B5EF4-FFF2-40B4-BE49-F238E27FC236}">
                <a16:creationId xmlns:a16="http://schemas.microsoft.com/office/drawing/2014/main" id="{22214670-4057-40C1-9E50-3E0C83EFCA22}"/>
              </a:ext>
            </a:extLst>
          </p:cNvPr>
          <p:cNvPicPr>
            <a:picLocks noChangeAspect="1"/>
          </p:cNvPicPr>
          <p:nvPr/>
        </p:nvPicPr>
        <p:blipFill>
          <a:blip r:embed="rId10"/>
          <a:stretch>
            <a:fillRect/>
          </a:stretch>
        </p:blipFill>
        <p:spPr>
          <a:xfrm>
            <a:off x="7665432" y="5796794"/>
            <a:ext cx="1062885" cy="587032"/>
          </a:xfrm>
          <a:prstGeom prst="rect">
            <a:avLst/>
          </a:prstGeom>
        </p:spPr>
      </p:pic>
      <p:pic>
        <p:nvPicPr>
          <p:cNvPr id="36" name="Image 35">
            <a:extLst>
              <a:ext uri="{FF2B5EF4-FFF2-40B4-BE49-F238E27FC236}">
                <a16:creationId xmlns:a16="http://schemas.microsoft.com/office/drawing/2014/main" id="{3FA38C41-81D4-452F-91C3-9A7E64C6C0AA}"/>
              </a:ext>
            </a:extLst>
          </p:cNvPr>
          <p:cNvPicPr>
            <a:picLocks noChangeAspect="1"/>
          </p:cNvPicPr>
          <p:nvPr/>
        </p:nvPicPr>
        <p:blipFill>
          <a:blip r:embed="rId11"/>
          <a:stretch>
            <a:fillRect/>
          </a:stretch>
        </p:blipFill>
        <p:spPr>
          <a:xfrm>
            <a:off x="8837324" y="5582897"/>
            <a:ext cx="827104" cy="1102805"/>
          </a:xfrm>
          <a:prstGeom prst="rect">
            <a:avLst/>
          </a:prstGeom>
        </p:spPr>
      </p:pic>
      <p:graphicFrame>
        <p:nvGraphicFramePr>
          <p:cNvPr id="38" name="Tableau 38">
            <a:extLst>
              <a:ext uri="{FF2B5EF4-FFF2-40B4-BE49-F238E27FC236}">
                <a16:creationId xmlns:a16="http://schemas.microsoft.com/office/drawing/2014/main" id="{A26F816F-37D7-4374-BAB8-A7E7BC5D464E}"/>
              </a:ext>
            </a:extLst>
          </p:cNvPr>
          <p:cNvGraphicFramePr>
            <a:graphicFrameLocks noGrp="1"/>
          </p:cNvGraphicFramePr>
          <p:nvPr>
            <p:extLst>
              <p:ext uri="{D42A27DB-BD31-4B8C-83A1-F6EECF244321}">
                <p14:modId xmlns:p14="http://schemas.microsoft.com/office/powerpoint/2010/main" val="73039912"/>
              </p:ext>
            </p:extLst>
          </p:nvPr>
        </p:nvGraphicFramePr>
        <p:xfrm>
          <a:off x="6673270" y="3387609"/>
          <a:ext cx="3047211" cy="2194560"/>
        </p:xfrm>
        <a:graphic>
          <a:graphicData uri="http://schemas.openxmlformats.org/drawingml/2006/table">
            <a:tbl>
              <a:tblPr firstRow="1" bandRow="1">
                <a:tableStyleId>{5C22544A-7EE6-4342-B048-85BDC9FD1C3A}</a:tableStyleId>
              </a:tblPr>
              <a:tblGrid>
                <a:gridCol w="1015737">
                  <a:extLst>
                    <a:ext uri="{9D8B030D-6E8A-4147-A177-3AD203B41FA5}">
                      <a16:colId xmlns:a16="http://schemas.microsoft.com/office/drawing/2014/main" val="3042250539"/>
                    </a:ext>
                  </a:extLst>
                </a:gridCol>
                <a:gridCol w="1015737">
                  <a:extLst>
                    <a:ext uri="{9D8B030D-6E8A-4147-A177-3AD203B41FA5}">
                      <a16:colId xmlns:a16="http://schemas.microsoft.com/office/drawing/2014/main" val="694763828"/>
                    </a:ext>
                  </a:extLst>
                </a:gridCol>
                <a:gridCol w="1015737">
                  <a:extLst>
                    <a:ext uri="{9D8B030D-6E8A-4147-A177-3AD203B41FA5}">
                      <a16:colId xmlns:a16="http://schemas.microsoft.com/office/drawing/2014/main" val="3997296947"/>
                    </a:ext>
                  </a:extLst>
                </a:gridCol>
              </a:tblGrid>
              <a:tr h="420498">
                <a:tc>
                  <a:txBody>
                    <a:bodyPr/>
                    <a:lstStyle/>
                    <a:p>
                      <a:pPr algn="ctr"/>
                      <a:r>
                        <a:rPr lang="fr-FR" sz="1600" dirty="0"/>
                        <a:t>Ludovic Lavie</a:t>
                      </a:r>
                    </a:p>
                  </a:txBody>
                  <a:tcPr/>
                </a:tc>
                <a:tc>
                  <a:txBody>
                    <a:bodyPr/>
                    <a:lstStyle/>
                    <a:p>
                      <a:pPr algn="ctr"/>
                      <a:r>
                        <a:rPr lang="fr-FR" sz="1600" dirty="0"/>
                        <a:t>Liliane Camblong-Trille</a:t>
                      </a:r>
                    </a:p>
                  </a:txBody>
                  <a:tcPr/>
                </a:tc>
                <a:tc>
                  <a:txBody>
                    <a:bodyPr/>
                    <a:lstStyle/>
                    <a:p>
                      <a:pPr algn="ctr"/>
                      <a:r>
                        <a:rPr lang="fr-FR" sz="1600" dirty="0"/>
                        <a:t>Thierry Mayen</a:t>
                      </a:r>
                    </a:p>
                  </a:txBody>
                  <a:tcPr/>
                </a:tc>
                <a:extLst>
                  <a:ext uri="{0D108BD9-81ED-4DB2-BD59-A6C34878D82A}">
                    <a16:rowId xmlns:a16="http://schemas.microsoft.com/office/drawing/2014/main" val="2028101049"/>
                  </a:ext>
                </a:extLst>
              </a:tr>
              <a:tr h="370840">
                <a:tc>
                  <a:txBody>
                    <a:bodyPr/>
                    <a:lstStyle/>
                    <a:p>
                      <a:endParaRPr lang="fr-FR" sz="1200" dirty="0"/>
                    </a:p>
                    <a:p>
                      <a:r>
                        <a:rPr lang="fr-FR" sz="1200" dirty="0"/>
                        <a:t>Ingénieur en Organisation – Qualiticien des ES et ESSMS</a:t>
                      </a:r>
                    </a:p>
                  </a:txBody>
                  <a:tcPr/>
                </a:tc>
                <a:tc>
                  <a:txBody>
                    <a:bodyPr/>
                    <a:lstStyle/>
                    <a:p>
                      <a:endParaRPr lang="fr-FR" sz="1200" dirty="0"/>
                    </a:p>
                    <a:p>
                      <a:r>
                        <a:rPr lang="fr-FR" sz="1200" dirty="0"/>
                        <a:t>Directrice des Soins – Directrice HAD</a:t>
                      </a:r>
                    </a:p>
                  </a:txBody>
                  <a:tcPr/>
                </a:tc>
                <a:tc>
                  <a:txBody>
                    <a:bodyPr/>
                    <a:lstStyle/>
                    <a:p>
                      <a:r>
                        <a:rPr lang="fr-FR" sz="1200" dirty="0"/>
                        <a:t>Cadre Supérieur de Santé – Directeur Adjoint EHPAD et SSR</a:t>
                      </a:r>
                    </a:p>
                  </a:txBody>
                  <a:tcPr/>
                </a:tc>
                <a:extLst>
                  <a:ext uri="{0D108BD9-81ED-4DB2-BD59-A6C34878D82A}">
                    <a16:rowId xmlns:a16="http://schemas.microsoft.com/office/drawing/2014/main" val="2116121"/>
                  </a:ext>
                </a:extLst>
              </a:tr>
            </a:tbl>
          </a:graphicData>
        </a:graphic>
      </p:graphicFrame>
      <p:pic>
        <p:nvPicPr>
          <p:cNvPr id="39" name="Image 38">
            <a:extLst>
              <a:ext uri="{FF2B5EF4-FFF2-40B4-BE49-F238E27FC236}">
                <a16:creationId xmlns:a16="http://schemas.microsoft.com/office/drawing/2014/main" id="{57F2A043-6D9D-449F-8808-39016C1C0685}"/>
              </a:ext>
            </a:extLst>
          </p:cNvPr>
          <p:cNvPicPr>
            <a:picLocks noChangeAspect="1"/>
          </p:cNvPicPr>
          <p:nvPr/>
        </p:nvPicPr>
        <p:blipFill>
          <a:blip r:embed="rId12"/>
          <a:stretch>
            <a:fillRect/>
          </a:stretch>
        </p:blipFill>
        <p:spPr>
          <a:xfrm>
            <a:off x="6866155" y="5655109"/>
            <a:ext cx="716426" cy="1078663"/>
          </a:xfrm>
          <a:prstGeom prst="rect">
            <a:avLst/>
          </a:prstGeom>
        </p:spPr>
      </p:pic>
      <p:sp>
        <p:nvSpPr>
          <p:cNvPr id="42" name="ZoneTexte 41">
            <a:extLst>
              <a:ext uri="{FF2B5EF4-FFF2-40B4-BE49-F238E27FC236}">
                <a16:creationId xmlns:a16="http://schemas.microsoft.com/office/drawing/2014/main" id="{FD52FE29-0DE4-479B-83FC-84F6045228C4}"/>
              </a:ext>
            </a:extLst>
          </p:cNvPr>
          <p:cNvSpPr txBox="1"/>
          <p:nvPr/>
        </p:nvSpPr>
        <p:spPr>
          <a:xfrm>
            <a:off x="583659" y="3401898"/>
            <a:ext cx="3133743" cy="3057247"/>
          </a:xfrm>
          <a:prstGeom prst="rect">
            <a:avLst/>
          </a:prstGeom>
          <a:noFill/>
          <a:ln>
            <a:solidFill>
              <a:srgbClr val="00667D"/>
            </a:solidFill>
          </a:ln>
        </p:spPr>
        <p:txBody>
          <a:bodyPr wrap="square" rtlCol="0" anchor="t">
            <a:spAutoFit/>
          </a:bodyPr>
          <a:lstStyle/>
          <a:p>
            <a:pPr algn="ctr">
              <a:spcAft>
                <a:spcPts val="400"/>
              </a:spcAft>
            </a:pPr>
            <a:r>
              <a:rPr lang="fr-FR" sz="2000" b="1" dirty="0">
                <a:solidFill>
                  <a:srgbClr val="00667D"/>
                </a:solidFill>
              </a:rPr>
              <a:t>2LFCE</a:t>
            </a:r>
          </a:p>
          <a:p>
            <a:pPr algn="ctr">
              <a:spcAft>
                <a:spcPts val="400"/>
              </a:spcAft>
            </a:pPr>
            <a:r>
              <a:rPr lang="fr-FR" sz="2000" b="1" dirty="0">
                <a:solidFill>
                  <a:srgbClr val="00667D"/>
                </a:solidFill>
              </a:rPr>
              <a:t>7 rue François Mireur</a:t>
            </a:r>
          </a:p>
          <a:p>
            <a:pPr algn="ctr">
              <a:spcAft>
                <a:spcPts val="400"/>
              </a:spcAft>
            </a:pPr>
            <a:r>
              <a:rPr lang="fr-FR" sz="2000" b="1" dirty="0">
                <a:solidFill>
                  <a:srgbClr val="00667D"/>
                </a:solidFill>
              </a:rPr>
              <a:t>34070 Montpellier</a:t>
            </a:r>
          </a:p>
          <a:p>
            <a:pPr algn="ctr">
              <a:spcAft>
                <a:spcPts val="400"/>
              </a:spcAft>
            </a:pPr>
            <a:endParaRPr lang="fr-FR" sz="1200" b="1" dirty="0">
              <a:solidFill>
                <a:srgbClr val="00667D"/>
              </a:solidFill>
            </a:endParaRPr>
          </a:p>
          <a:p>
            <a:pPr algn="ctr">
              <a:spcAft>
                <a:spcPts val="400"/>
              </a:spcAft>
            </a:pPr>
            <a:r>
              <a:rPr lang="fr-FR" sz="2000" b="1" dirty="0">
                <a:solidFill>
                  <a:srgbClr val="00667D"/>
                </a:solidFill>
              </a:rPr>
              <a:t>06.74.78.76.75</a:t>
            </a:r>
          </a:p>
          <a:p>
            <a:pPr algn="ctr">
              <a:spcAft>
                <a:spcPts val="400"/>
              </a:spcAft>
            </a:pPr>
            <a:endParaRPr lang="fr-FR" sz="1400" b="1" dirty="0">
              <a:solidFill>
                <a:srgbClr val="00667D"/>
              </a:solidFill>
            </a:endParaRPr>
          </a:p>
          <a:p>
            <a:pPr algn="ctr">
              <a:spcAft>
                <a:spcPts val="400"/>
              </a:spcAft>
            </a:pPr>
            <a:r>
              <a:rPr lang="fr-FR" sz="2000" b="1" dirty="0">
                <a:solidFill>
                  <a:srgbClr val="00667D"/>
                </a:solidFill>
                <a:hlinkClick r:id="rId13">
                  <a:extLst>
                    <a:ext uri="{A12FA001-AC4F-418D-AE19-62706E023703}">
                      <ahyp:hlinkClr xmlns:ahyp="http://schemas.microsoft.com/office/drawing/2018/hyperlinkcolor" val="tx"/>
                    </a:ext>
                  </a:extLst>
                </a:hlinkClick>
              </a:rPr>
              <a:t>contact@2lfce.fr</a:t>
            </a:r>
            <a:endParaRPr lang="fr-FR" sz="2000" b="1" dirty="0">
              <a:solidFill>
                <a:srgbClr val="00667D"/>
              </a:solidFill>
            </a:endParaRPr>
          </a:p>
          <a:p>
            <a:pPr algn="ctr">
              <a:spcAft>
                <a:spcPts val="400"/>
              </a:spcAft>
            </a:pPr>
            <a:endParaRPr lang="fr-FR" sz="2000" b="1" dirty="0">
              <a:solidFill>
                <a:srgbClr val="00667D"/>
              </a:solidFill>
            </a:endParaRPr>
          </a:p>
          <a:p>
            <a:pPr algn="ctr">
              <a:spcAft>
                <a:spcPts val="400"/>
              </a:spcAft>
            </a:pPr>
            <a:r>
              <a:rPr lang="fr-FR" sz="2000" b="1" dirty="0">
                <a:solidFill>
                  <a:srgbClr val="00667D"/>
                </a:solidFill>
              </a:rPr>
              <a:t>https://www.ludoviclavie.fr</a:t>
            </a:r>
            <a:endParaRPr lang="fr-FR" sz="800" dirty="0"/>
          </a:p>
        </p:txBody>
      </p:sp>
    </p:spTree>
    <p:extLst>
      <p:ext uri="{BB962C8B-B14F-4D97-AF65-F5344CB8AC3E}">
        <p14:creationId xmlns:p14="http://schemas.microsoft.com/office/powerpoint/2010/main" val="1575611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a:xfrm>
            <a:off x="2" y="3032994"/>
            <a:ext cx="12188823" cy="2519985"/>
          </a:xfrm>
          <a:prstGeom prst="rect">
            <a:avLst/>
          </a:prstGeom>
          <a:solidFill>
            <a:srgbClr val="0066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Image 3" descr="Consei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30" y="3763689"/>
            <a:ext cx="3416300" cy="2277533"/>
          </a:xfrm>
          <a:prstGeom prst="rect">
            <a:avLst/>
          </a:prstGeom>
          <a:ln>
            <a:solidFill>
              <a:schemeClr val="bg1"/>
            </a:solidFill>
          </a:ln>
        </p:spPr>
      </p:pic>
      <p:pic>
        <p:nvPicPr>
          <p:cNvPr id="6" name="Image 5" descr="form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2102" y="3758744"/>
            <a:ext cx="3420000" cy="2282478"/>
          </a:xfrm>
          <a:prstGeom prst="rect">
            <a:avLst/>
          </a:prstGeom>
          <a:ln>
            <a:solidFill>
              <a:srgbClr val="FFFFFF"/>
            </a:solidFill>
          </a:ln>
        </p:spPr>
      </p:pic>
      <p:pic>
        <p:nvPicPr>
          <p:cNvPr id="7" name="Image 6" descr="travail_rosace11a.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7900" y="2223544"/>
            <a:ext cx="2624667" cy="2390491"/>
          </a:xfrm>
          <a:prstGeom prst="rect">
            <a:avLst/>
          </a:prstGeom>
          <a:effectLst>
            <a:outerShdw blurRad="50800" dist="38100" dir="2700000" algn="tl" rotWithShape="0">
              <a:prstClr val="black">
                <a:alpha val="40000"/>
              </a:prstClr>
            </a:outerShdw>
          </a:effectLst>
        </p:spPr>
      </p:pic>
      <p:sp>
        <p:nvSpPr>
          <p:cNvPr id="8" name="ZoneTexte 7"/>
          <p:cNvSpPr txBox="1"/>
          <p:nvPr/>
        </p:nvSpPr>
        <p:spPr>
          <a:xfrm>
            <a:off x="4340949" y="883195"/>
            <a:ext cx="7462236" cy="867930"/>
          </a:xfrm>
          <a:prstGeom prst="rect">
            <a:avLst/>
          </a:prstGeom>
          <a:noFill/>
        </p:spPr>
        <p:txBody>
          <a:bodyPr wrap="none" rtlCol="0">
            <a:spAutoFit/>
          </a:bodyPr>
          <a:lstStyle/>
          <a:p>
            <a:pPr>
              <a:lnSpc>
                <a:spcPct val="90000"/>
              </a:lnSpc>
            </a:pPr>
            <a:r>
              <a:rPr lang="fr-FR" sz="3600" b="1" dirty="0">
                <a:solidFill>
                  <a:srgbClr val="00667D"/>
                </a:solidFill>
              </a:rPr>
              <a:t>UTILISER EFFICACEMENT</a:t>
            </a:r>
          </a:p>
          <a:p>
            <a:pPr>
              <a:lnSpc>
                <a:spcPct val="90000"/>
              </a:lnSpc>
            </a:pPr>
            <a:r>
              <a:rPr lang="fr-FR" sz="2000" dirty="0">
                <a:solidFill>
                  <a:srgbClr val="00667D"/>
                </a:solidFill>
              </a:rPr>
              <a:t>LES RECOMMANDATIONS DE BONNES PRATIQUES PROFESSIONNELLES</a:t>
            </a:r>
            <a:endParaRPr lang="fr-FR" sz="2400" dirty="0">
              <a:solidFill>
                <a:srgbClr val="00667D"/>
              </a:solidFill>
            </a:endParaRPr>
          </a:p>
        </p:txBody>
      </p:sp>
      <p:sp>
        <p:nvSpPr>
          <p:cNvPr id="9" name="Espace réservé du pied de page 7"/>
          <p:cNvSpPr>
            <a:spLocks noGrp="1"/>
          </p:cNvSpPr>
          <p:nvPr>
            <p:ph type="ftr" sz="quarter" idx="11"/>
          </p:nvPr>
        </p:nvSpPr>
        <p:spPr>
          <a:xfrm>
            <a:off x="3168552" y="6492875"/>
            <a:ext cx="9020273" cy="365125"/>
          </a:xfrm>
        </p:spPr>
        <p:txBody>
          <a:bodyPr/>
          <a:lstStyle/>
          <a:p>
            <a:pPr algn="r"/>
            <a:r>
              <a:rPr lang="fr-FR" dirty="0">
                <a:solidFill>
                  <a:srgbClr val="00667D"/>
                </a:solidFill>
              </a:rPr>
              <a:t>Page </a:t>
            </a:r>
            <a:fld id="{87620CFA-93A9-AD49-AE8A-0468E66F4DBA}" type="slidenum">
              <a:rPr lang="fr-FR" smtClean="0">
                <a:solidFill>
                  <a:srgbClr val="00667D"/>
                </a:solidFill>
              </a:rPr>
              <a:pPr algn="r"/>
              <a:t>4</a:t>
            </a:fld>
            <a:r>
              <a:rPr lang="fr-FR" dirty="0">
                <a:solidFill>
                  <a:srgbClr val="00667D"/>
                </a:solidFill>
              </a:rPr>
              <a:t> </a:t>
            </a:r>
            <a:r>
              <a:rPr lang="fr-FR" b="1" dirty="0">
                <a:solidFill>
                  <a:srgbClr val="00667D"/>
                </a:solidFill>
              </a:rPr>
              <a:t> |  </a:t>
            </a:r>
            <a:r>
              <a:rPr lang="fr-FR" dirty="0">
                <a:solidFill>
                  <a:srgbClr val="00667D"/>
                </a:solidFill>
              </a:rPr>
              <a:t>2LFCE - 06.74.78.76.75 - contact@2lfce.fr – https www.ludoviclavie.fr</a:t>
            </a:r>
          </a:p>
        </p:txBody>
      </p:sp>
      <p:pic>
        <p:nvPicPr>
          <p:cNvPr id="3" name="Image 2" descr="logo_horizonta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432" y="5756234"/>
            <a:ext cx="2916936" cy="569976"/>
          </a:xfrm>
          <a:prstGeom prst="rect">
            <a:avLst/>
          </a:prstGeom>
        </p:spPr>
      </p:pic>
      <p:pic>
        <p:nvPicPr>
          <p:cNvPr id="10" name="Image 9" descr="Haute_Autorite_de_Sante_Logo.sv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8528" y="1978520"/>
            <a:ext cx="1981200" cy="792760"/>
          </a:xfrm>
          <a:prstGeom prst="rect">
            <a:avLst/>
          </a:prstGeom>
        </p:spPr>
      </p:pic>
    </p:spTree>
    <p:extLst>
      <p:ext uri="{BB962C8B-B14F-4D97-AF65-F5344CB8AC3E}">
        <p14:creationId xmlns:p14="http://schemas.microsoft.com/office/powerpoint/2010/main" val="2471174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0"/>
            <a:ext cx="2918426" cy="6858000"/>
          </a:xfrm>
          <a:prstGeom prst="rect">
            <a:avLst/>
          </a:prstGeom>
          <a:solidFill>
            <a:srgbClr val="0066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space réservé du pied de page 7"/>
          <p:cNvSpPr>
            <a:spLocks noGrp="1"/>
          </p:cNvSpPr>
          <p:nvPr>
            <p:ph type="ftr" sz="quarter" idx="11"/>
          </p:nvPr>
        </p:nvSpPr>
        <p:spPr>
          <a:xfrm>
            <a:off x="2918429" y="6492875"/>
            <a:ext cx="9020273" cy="365125"/>
          </a:xfrm>
        </p:spPr>
        <p:txBody>
          <a:bodyPr/>
          <a:lstStyle/>
          <a:p>
            <a:pPr algn="r"/>
            <a:r>
              <a:rPr lang="fr-FR" dirty="0">
                <a:solidFill>
                  <a:srgbClr val="00667D"/>
                </a:solidFill>
              </a:rPr>
              <a:t>Page </a:t>
            </a:r>
            <a:fld id="{87620CFA-93A9-AD49-AE8A-0468E66F4DBA}" type="slidenum">
              <a:rPr lang="fr-FR" smtClean="0">
                <a:solidFill>
                  <a:srgbClr val="00667D"/>
                </a:solidFill>
              </a:rPr>
              <a:pPr algn="r"/>
              <a:t>5</a:t>
            </a:fld>
            <a:r>
              <a:rPr lang="fr-FR" dirty="0">
                <a:solidFill>
                  <a:srgbClr val="00667D"/>
                </a:solidFill>
              </a:rPr>
              <a:t> </a:t>
            </a:r>
            <a:r>
              <a:rPr lang="fr-FR" b="1" dirty="0">
                <a:solidFill>
                  <a:srgbClr val="00667D"/>
                </a:solidFill>
              </a:rPr>
              <a:t> |  </a:t>
            </a:r>
            <a:r>
              <a:rPr lang="fr-FR" dirty="0">
                <a:solidFill>
                  <a:srgbClr val="00667D"/>
                </a:solidFill>
              </a:rPr>
              <a:t>2LFCE - 06.74.78.76.75 - contact@2lfce.fr – https//:www.ludoviclavie.fr</a:t>
            </a:r>
          </a:p>
        </p:txBody>
      </p:sp>
      <p:sp>
        <p:nvSpPr>
          <p:cNvPr id="9" name="ZoneTexte 8"/>
          <p:cNvSpPr txBox="1"/>
          <p:nvPr/>
        </p:nvSpPr>
        <p:spPr>
          <a:xfrm>
            <a:off x="3291037" y="337749"/>
            <a:ext cx="6228681" cy="461665"/>
          </a:xfrm>
          <a:prstGeom prst="rect">
            <a:avLst/>
          </a:prstGeom>
          <a:noFill/>
        </p:spPr>
        <p:txBody>
          <a:bodyPr wrap="square" rtlCol="0">
            <a:spAutoFit/>
          </a:bodyPr>
          <a:lstStyle/>
          <a:p>
            <a:r>
              <a:rPr lang="fr-FR" sz="2400" dirty="0"/>
              <a:t>Utiliser à bon escient les RBPP de la HAS</a:t>
            </a:r>
          </a:p>
        </p:txBody>
      </p:sp>
      <p:cxnSp>
        <p:nvCxnSpPr>
          <p:cNvPr id="10" name="Connecteur droit 9">
            <a:extLst>
              <a:ext uri="{FF2B5EF4-FFF2-40B4-BE49-F238E27FC236}">
                <a16:creationId xmlns:a16="http://schemas.microsoft.com/office/drawing/2014/main" id="{58037737-DAC6-4157-BC2D-1DA0801992BE}"/>
              </a:ext>
            </a:extLst>
          </p:cNvPr>
          <p:cNvCxnSpPr>
            <a:cxnSpLocks/>
          </p:cNvCxnSpPr>
          <p:nvPr/>
        </p:nvCxnSpPr>
        <p:spPr>
          <a:xfrm>
            <a:off x="1459213" y="1030630"/>
            <a:ext cx="4553288" cy="0"/>
          </a:xfrm>
          <a:prstGeom prst="line">
            <a:avLst/>
          </a:prstGeom>
          <a:ln w="34925" cmpd="sng">
            <a:solidFill>
              <a:srgbClr val="4AB3BE"/>
            </a:solidFill>
            <a:headEnd w="lg" len="lg"/>
            <a:tailEnd w="lg" len="lg"/>
          </a:ln>
        </p:spPr>
        <p:style>
          <a:lnRef idx="1">
            <a:schemeClr val="accent1"/>
          </a:lnRef>
          <a:fillRef idx="0">
            <a:schemeClr val="accent1"/>
          </a:fillRef>
          <a:effectRef idx="0">
            <a:schemeClr val="accent1"/>
          </a:effectRef>
          <a:fontRef idx="minor">
            <a:schemeClr val="tx1"/>
          </a:fontRef>
        </p:style>
      </p:cxnSp>
      <p:graphicFrame>
        <p:nvGraphicFramePr>
          <p:cNvPr id="16" name="Tableau 15">
            <a:extLst>
              <a:ext uri="{FF2B5EF4-FFF2-40B4-BE49-F238E27FC236}">
                <a16:creationId xmlns:a16="http://schemas.microsoft.com/office/drawing/2014/main" id="{3C77A160-8619-45EB-AB12-64733E5E09B8}"/>
              </a:ext>
            </a:extLst>
          </p:cNvPr>
          <p:cNvGraphicFramePr>
            <a:graphicFrameLocks noGrp="1"/>
          </p:cNvGraphicFramePr>
          <p:nvPr>
            <p:extLst>
              <p:ext uri="{D42A27DB-BD31-4B8C-83A1-F6EECF244321}">
                <p14:modId xmlns:p14="http://schemas.microsoft.com/office/powerpoint/2010/main" val="1595263789"/>
              </p:ext>
            </p:extLst>
          </p:nvPr>
        </p:nvGraphicFramePr>
        <p:xfrm>
          <a:off x="5488137" y="1236362"/>
          <a:ext cx="6450565" cy="5238098"/>
        </p:xfrm>
        <a:graphic>
          <a:graphicData uri="http://schemas.openxmlformats.org/drawingml/2006/table">
            <a:tbl>
              <a:tblPr firstRow="1" bandRow="1">
                <a:tableStyleId>{5940675A-B579-460E-94D1-54222C63F5DA}</a:tableStyleId>
              </a:tblPr>
              <a:tblGrid>
                <a:gridCol w="3630463">
                  <a:extLst>
                    <a:ext uri="{9D8B030D-6E8A-4147-A177-3AD203B41FA5}">
                      <a16:colId xmlns:a16="http://schemas.microsoft.com/office/drawing/2014/main" val="3845426870"/>
                    </a:ext>
                  </a:extLst>
                </a:gridCol>
                <a:gridCol w="2820102">
                  <a:extLst>
                    <a:ext uri="{9D8B030D-6E8A-4147-A177-3AD203B41FA5}">
                      <a16:colId xmlns:a16="http://schemas.microsoft.com/office/drawing/2014/main" val="2794846299"/>
                    </a:ext>
                  </a:extLst>
                </a:gridCol>
              </a:tblGrid>
              <a:tr h="1057553">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b="1"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Méthodes pédagogiques </a:t>
                      </a:r>
                      <a:r>
                        <a:rPr lang="fr-FR" sz="1200" dirty="0">
                          <a:solidFill>
                            <a:srgbClr val="00667D"/>
                          </a:solidFill>
                        </a:rPr>
                        <a:t>: </a:t>
                      </a:r>
                      <a:r>
                        <a:rPr lang="fr-FR" sz="1200" dirty="0"/>
                        <a:t>Cette formation est structurée en quatre modules autour de méthodes pédagogiques affirmatives, interrogatives et actives.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solidFill>
                          <a:srgbClr val="00667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DURÉE :</a:t>
                      </a:r>
                      <a:r>
                        <a:rPr lang="fr-FR" sz="1200" b="1" dirty="0"/>
                        <a:t> </a:t>
                      </a:r>
                      <a:r>
                        <a:rPr lang="fr-FR" sz="1200" b="1" dirty="0">
                          <a:solidFill>
                            <a:srgbClr val="00667D"/>
                          </a:solidFill>
                        </a:rPr>
                        <a:t>1 jour</a:t>
                      </a:r>
                      <a:endParaRPr lang="fr-FR" sz="1200" b="1" dirty="0">
                        <a:solidFill>
                          <a:schemeClr val="tx1"/>
                        </a:solidFill>
                      </a:endParaRPr>
                    </a:p>
                  </a:txBody>
                  <a:tcPr/>
                </a:tc>
                <a:tc hMerge="1">
                  <a:txBody>
                    <a:bodyPr/>
                    <a:lstStyle/>
                    <a:p>
                      <a:endParaRPr lang="fr-FR" dirty="0"/>
                    </a:p>
                  </a:txBody>
                  <a:tcPr/>
                </a:tc>
                <a:extLst>
                  <a:ext uri="{0D108BD9-81ED-4DB2-BD59-A6C34878D82A}">
                    <a16:rowId xmlns:a16="http://schemas.microsoft.com/office/drawing/2014/main" val="2815570567"/>
                  </a:ext>
                </a:extLst>
              </a:tr>
              <a:tr h="3357585">
                <a:tc>
                  <a:txBody>
                    <a:bodyPr/>
                    <a:lstStyle/>
                    <a:p>
                      <a:pPr marL="0" indent="0">
                        <a:buFont typeface="Arial" panose="020B0604020202020204" pitchFamily="34" charset="0"/>
                        <a:buNone/>
                      </a:pPr>
                      <a:r>
                        <a:rPr lang="fr-FR" sz="1200" b="1" dirty="0">
                          <a:solidFill>
                            <a:srgbClr val="00667D"/>
                          </a:solidFill>
                        </a:rPr>
                        <a:t>Module 1 : Pourquoi les RBPP – Les objectifs de la HAS</a:t>
                      </a:r>
                    </a:p>
                    <a:p>
                      <a:pPr marL="0" indent="-285750"/>
                      <a:r>
                        <a:rPr lang="fr-FR" sz="1200" dirty="0"/>
                        <a:t>De l’ANESM à la HAS… pour quels objectifs.</a:t>
                      </a:r>
                    </a:p>
                    <a:p>
                      <a:pPr marL="0" indent="-285750"/>
                      <a:r>
                        <a:rPr lang="fr-FR" sz="1200" dirty="0"/>
                        <a:t>La classification des RBPP.</a:t>
                      </a:r>
                    </a:p>
                    <a:p>
                      <a:pPr marL="0" indent="-285750"/>
                      <a:r>
                        <a:rPr lang="fr-FR" sz="1200" dirty="0"/>
                        <a:t>Ce que sont les RBPP et ce qu’elles ne sont pas.</a:t>
                      </a:r>
                    </a:p>
                    <a:p>
                      <a:pPr marL="0" indent="-285750"/>
                      <a:endParaRPr lang="fr-FR" sz="1200" dirty="0"/>
                    </a:p>
                    <a:p>
                      <a:pPr marL="0" indent="0" algn="just">
                        <a:buNone/>
                      </a:pPr>
                      <a:r>
                        <a:rPr lang="fr-FR" sz="1200" b="1" dirty="0">
                          <a:solidFill>
                            <a:srgbClr val="00667D"/>
                          </a:solidFill>
                        </a:rPr>
                        <a:t>Module 2 : Comprendre et partager le contenu d’une RBPP</a:t>
                      </a:r>
                    </a:p>
                    <a:p>
                      <a:pPr lvl="0"/>
                      <a:r>
                        <a:rPr lang="fr-FR" sz="1200" kern="1200" dirty="0">
                          <a:solidFill>
                            <a:schemeClr val="tx1"/>
                          </a:solidFill>
                          <a:effectLst/>
                          <a:latin typeface="+mn-lt"/>
                          <a:ea typeface="+mn-ea"/>
                          <a:cs typeface="+mn-cs"/>
                        </a:rPr>
                        <a:t>A partir d’une fiche type et d’une RBPP, les participants analyseront les contenus des RBPP (en prenant en compte leurs hétérogénéités).</a:t>
                      </a:r>
                    </a:p>
                    <a:p>
                      <a:pPr lvl="0"/>
                      <a:endParaRPr lang="fr-FR" sz="1200" kern="1200" dirty="0">
                        <a:solidFill>
                          <a:schemeClr val="tx1"/>
                        </a:solidFill>
                        <a:effectLst/>
                        <a:latin typeface="+mn-lt"/>
                        <a:ea typeface="+mn-ea"/>
                        <a:cs typeface="+mn-cs"/>
                      </a:endParaRPr>
                    </a:p>
                    <a:p>
                      <a:r>
                        <a:rPr lang="fr-FR" sz="1200" b="1" dirty="0">
                          <a:solidFill>
                            <a:srgbClr val="00667D"/>
                          </a:solidFill>
                        </a:rPr>
                        <a:t>Module 3 : Utiliser les RBPP dans le cadre des démarches qualité</a:t>
                      </a:r>
                    </a:p>
                    <a:p>
                      <a:r>
                        <a:rPr lang="fr-FR" sz="1200" kern="1200" dirty="0">
                          <a:solidFill>
                            <a:schemeClr val="tx1"/>
                          </a:solidFill>
                          <a:effectLst/>
                          <a:latin typeface="+mn-lt"/>
                          <a:ea typeface="+mn-ea"/>
                          <a:cs typeface="+mn-cs"/>
                        </a:rPr>
                        <a:t>Les notions de pilotage et de management des démarches qualité (Politique, Mise en Œuvre, Evaluation, Ajustements…).</a:t>
                      </a:r>
                    </a:p>
                  </a:txBody>
                  <a:tcPr/>
                </a:tc>
                <a:tc>
                  <a:txBody>
                    <a:bodyPr/>
                    <a:lstStyle/>
                    <a:p>
                      <a:pPr algn="just"/>
                      <a:r>
                        <a:rPr lang="fr-FR" sz="1200" kern="1200" dirty="0">
                          <a:solidFill>
                            <a:schemeClr val="tx1"/>
                          </a:solidFill>
                          <a:effectLst/>
                          <a:latin typeface="+mn-lt"/>
                          <a:ea typeface="+mn-ea"/>
                          <a:cs typeface="+mn-cs"/>
                        </a:rPr>
                        <a:t>L’approche processus et les liens possibles avec les RBPP.</a:t>
                      </a:r>
                    </a:p>
                    <a:p>
                      <a:pPr algn="just"/>
                      <a:r>
                        <a:rPr lang="fr-FR" sz="1200" kern="1200" dirty="0">
                          <a:solidFill>
                            <a:schemeClr val="tx1"/>
                          </a:solidFill>
                          <a:effectLst/>
                          <a:latin typeface="+mn-lt"/>
                          <a:ea typeface="+mn-ea"/>
                          <a:cs typeface="+mn-cs"/>
                        </a:rPr>
                        <a:t>Les pistes de travail et les applications possibles pour un travail d’appropriation au sein des ESSMS (méthodes et supports):</a:t>
                      </a:r>
                    </a:p>
                    <a:p>
                      <a:pPr algn="just"/>
                      <a:r>
                        <a:rPr lang="fr-FR" sz="1200" kern="1200" dirty="0">
                          <a:solidFill>
                            <a:schemeClr val="tx1"/>
                          </a:solidFill>
                          <a:effectLst/>
                          <a:latin typeface="+mn-lt"/>
                          <a:ea typeface="+mn-ea"/>
                          <a:cs typeface="+mn-cs"/>
                        </a:rPr>
                        <a:t>Groupes de travail RBPP - Référents RBPP – Intranet, Réunions de secteur …</a:t>
                      </a:r>
                    </a:p>
                    <a:p>
                      <a:pPr algn="just"/>
                      <a:endParaRPr lang="fr-FR" sz="1200" b="0" dirty="0">
                        <a:solidFill>
                          <a:srgbClr val="00667D"/>
                        </a:solidFill>
                      </a:endParaRPr>
                    </a:p>
                    <a:p>
                      <a:pPr algn="just"/>
                      <a:r>
                        <a:rPr lang="fr-FR" sz="1200" b="1" dirty="0">
                          <a:solidFill>
                            <a:srgbClr val="00667D"/>
                          </a:solidFill>
                        </a:rPr>
                        <a:t>Module 4 : Partager les RBPP</a:t>
                      </a:r>
                    </a:p>
                    <a:p>
                      <a:pPr algn="just"/>
                      <a:r>
                        <a:rPr lang="fr-FR" sz="1200" kern="1200" dirty="0">
                          <a:solidFill>
                            <a:schemeClr val="tx1"/>
                          </a:solidFill>
                          <a:effectLst/>
                          <a:latin typeface="+mn-lt"/>
                          <a:ea typeface="+mn-ea"/>
                          <a:cs typeface="+mn-cs"/>
                        </a:rPr>
                        <a:t>Exercice pratiques en sous-groupes : « rechercher les préconisations à partager à partir des RBPP  « Les attentes de la personne et le projet personnalisé» et « Concilier vie en collectivité et personnalisation de l'accueil et de l'accompagnement » ».</a:t>
                      </a:r>
                    </a:p>
                  </a:txBody>
                  <a:tcPr/>
                </a:tc>
                <a:extLst>
                  <a:ext uri="{0D108BD9-81ED-4DB2-BD59-A6C34878D82A}">
                    <a16:rowId xmlns:a16="http://schemas.microsoft.com/office/drawing/2014/main" val="1817607560"/>
                  </a:ext>
                </a:extLst>
              </a:tr>
              <a:tr h="641736">
                <a:tc gridSpan="2">
                  <a:txBody>
                    <a:bodyPr/>
                    <a:lstStyle/>
                    <a:p>
                      <a:pPr algn="just"/>
                      <a:r>
                        <a:rPr lang="fr-FR" sz="1200" b="1" dirty="0">
                          <a:solidFill>
                            <a:srgbClr val="00667D"/>
                          </a:solidFill>
                        </a:rPr>
                        <a:t>Evaluation </a:t>
                      </a:r>
                      <a:r>
                        <a:rPr lang="fr-FR" sz="1200" b="1" dirty="0"/>
                        <a:t>: </a:t>
                      </a:r>
                      <a:r>
                        <a:rPr lang="fr-FR" sz="1200" b="0" dirty="0"/>
                        <a:t>Un QCM amont et aval de la formation permettra de mesurer formellement les acquis. Un questionnaire d’évaluation à chaud sera rempli par les participants à la fin du module 4.</a:t>
                      </a:r>
                    </a:p>
                    <a:p>
                      <a:pPr algn="just"/>
                      <a:r>
                        <a:rPr lang="fr-FR" sz="1200" b="0" dirty="0"/>
                        <a:t>Une évaluation à froid sera faite deux mois après la formation avec le(a) responsable formation de l’établissement.</a:t>
                      </a:r>
                    </a:p>
                  </a:txBody>
                  <a:tcPr/>
                </a:tc>
                <a:tc hMerge="1">
                  <a:txBody>
                    <a:bodyPr/>
                    <a:lstStyle/>
                    <a:p>
                      <a:endParaRPr lang="fr-FR" sz="1200" b="0" dirty="0"/>
                    </a:p>
                  </a:txBody>
                  <a:tcPr/>
                </a:tc>
                <a:extLst>
                  <a:ext uri="{0D108BD9-81ED-4DB2-BD59-A6C34878D82A}">
                    <a16:rowId xmlns:a16="http://schemas.microsoft.com/office/drawing/2014/main" val="3237368629"/>
                  </a:ext>
                </a:extLst>
              </a:tr>
            </a:tbl>
          </a:graphicData>
        </a:graphic>
      </p:graphicFrame>
      <p:sp>
        <p:nvSpPr>
          <p:cNvPr id="19" name="Rectangle à coins arrondis 18"/>
          <p:cNvSpPr/>
          <p:nvPr/>
        </p:nvSpPr>
        <p:spPr>
          <a:xfrm>
            <a:off x="9886712" y="1030630"/>
            <a:ext cx="1800000" cy="360000"/>
          </a:xfrm>
          <a:prstGeom prst="roundRect">
            <a:avLst/>
          </a:prstGeom>
          <a:solidFill>
            <a:srgbClr val="00667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CONTENUS</a:t>
            </a:r>
          </a:p>
        </p:txBody>
      </p:sp>
      <p:sp>
        <p:nvSpPr>
          <p:cNvPr id="20" name="Espace réservé du contenu 2">
            <a:extLst>
              <a:ext uri="{FF2B5EF4-FFF2-40B4-BE49-F238E27FC236}">
                <a16:creationId xmlns:a16="http://schemas.microsoft.com/office/drawing/2014/main" id="{1711C594-130A-49C5-B494-8E42718574C2}"/>
              </a:ext>
            </a:extLst>
          </p:cNvPr>
          <p:cNvSpPr txBox="1">
            <a:spLocks/>
          </p:cNvSpPr>
          <p:nvPr/>
        </p:nvSpPr>
        <p:spPr>
          <a:xfrm>
            <a:off x="271998" y="1236362"/>
            <a:ext cx="2433102" cy="5398232"/>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400" dirty="0">
                <a:solidFill>
                  <a:schemeClr val="bg1"/>
                </a:solidFill>
              </a:rPr>
              <a:t>Favoriser l’acculturation progressive des professionnels de l’établissement aux RBPP ». </a:t>
            </a:r>
          </a:p>
          <a:p>
            <a:pPr marL="0" indent="0" algn="just">
              <a:buNone/>
            </a:pPr>
            <a:r>
              <a:rPr lang="fr-FR" sz="1400" dirty="0">
                <a:solidFill>
                  <a:schemeClr val="bg1"/>
                </a:solidFill>
              </a:rPr>
              <a:t>Cette formulation est un « marronnier » des rapports d’évaluation externe. Et s’il n’y a pas de vitesse minimale pour l’accomplir, ces recommandations opérationnelles nécessitent de comprendre comment les RBPP sont construites, leurs limites et surtout de définir la méthode de travail à mettre en œuvre pour partager leurs contenus au sein de l’établissement ou du service.</a:t>
            </a:r>
          </a:p>
          <a:p>
            <a:pPr marL="0" indent="0" algn="just">
              <a:buNone/>
            </a:pPr>
            <a:r>
              <a:rPr lang="fr-FR" sz="1400" dirty="0">
                <a:solidFill>
                  <a:schemeClr val="bg1"/>
                </a:solidFill>
              </a:rPr>
              <a:t>Cette formation peut être complétée par des demi-journées de travail, avec les équipes , sur des RBPP identifiées comme importantes dans le contexte de l’établissement.</a:t>
            </a:r>
          </a:p>
        </p:txBody>
      </p:sp>
      <p:pic>
        <p:nvPicPr>
          <p:cNvPr id="23" name="Imag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216344"/>
            <a:ext cx="1800000" cy="678571"/>
          </a:xfrm>
          <a:prstGeom prst="rect">
            <a:avLst/>
          </a:prstGeom>
        </p:spPr>
      </p:pic>
      <p:sp>
        <p:nvSpPr>
          <p:cNvPr id="2" name="ZoneTexte 1"/>
          <p:cNvSpPr txBox="1"/>
          <p:nvPr/>
        </p:nvSpPr>
        <p:spPr>
          <a:xfrm>
            <a:off x="6794500" y="101600"/>
            <a:ext cx="184666" cy="369332"/>
          </a:xfrm>
          <a:prstGeom prst="rect">
            <a:avLst/>
          </a:prstGeom>
          <a:noFill/>
        </p:spPr>
        <p:txBody>
          <a:bodyPr wrap="none" rtlCol="0">
            <a:spAutoFit/>
          </a:bodyPr>
          <a:lstStyle/>
          <a:p>
            <a:endParaRPr lang="fr-FR" dirty="0"/>
          </a:p>
        </p:txBody>
      </p:sp>
      <p:sp>
        <p:nvSpPr>
          <p:cNvPr id="13" name="Espace réservé du contenu 2">
            <a:extLst>
              <a:ext uri="{FF2B5EF4-FFF2-40B4-BE49-F238E27FC236}">
                <a16:creationId xmlns:a16="http://schemas.microsoft.com/office/drawing/2014/main" id="{D522E506-6D04-45AD-8913-AB735F4E0EEF}"/>
              </a:ext>
            </a:extLst>
          </p:cNvPr>
          <p:cNvSpPr txBox="1">
            <a:spLocks/>
          </p:cNvSpPr>
          <p:nvPr/>
        </p:nvSpPr>
        <p:spPr>
          <a:xfrm>
            <a:off x="3051723" y="1221755"/>
            <a:ext cx="2294977" cy="4213845"/>
          </a:xfrm>
          <a:prstGeom prst="rect">
            <a:avLst/>
          </a:prstGeom>
          <a:ln>
            <a:noFill/>
          </a:ln>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r-FR" sz="1500" b="1" dirty="0">
                <a:solidFill>
                  <a:srgbClr val="00667D"/>
                </a:solidFill>
              </a:rPr>
              <a:t>|  Objectifs</a:t>
            </a:r>
          </a:p>
          <a:p>
            <a:pPr marL="171450" lvl="0" indent="-171450" algn="just">
              <a:buFont typeface="Arial" panose="020B0604020202020204" pitchFamily="34" charset="0"/>
              <a:buChar char="•"/>
            </a:pPr>
            <a:r>
              <a:rPr lang="fr-FR" sz="1200" dirty="0">
                <a:solidFill>
                  <a:srgbClr val="00667D"/>
                </a:solidFill>
              </a:rPr>
              <a:t>Comprendre les enjeux des RBPP de l’ANESM.</a:t>
            </a:r>
          </a:p>
          <a:p>
            <a:pPr marL="171450" lvl="0" indent="-171450" algn="just">
              <a:buFont typeface="Arial" panose="020B0604020202020204" pitchFamily="34" charset="0"/>
              <a:buChar char="•"/>
            </a:pPr>
            <a:r>
              <a:rPr lang="fr-FR" sz="1200" dirty="0">
                <a:solidFill>
                  <a:srgbClr val="00667D"/>
                </a:solidFill>
              </a:rPr>
              <a:t>Connaître et comprendre l’ensemble des programmes et thématiques de RBPP (programme « les fondamentaux » et les six autres programmes).</a:t>
            </a:r>
          </a:p>
          <a:p>
            <a:pPr marL="171450" lvl="0" indent="-171450" algn="just">
              <a:buFont typeface="Arial" panose="020B0604020202020204" pitchFamily="34" charset="0"/>
              <a:buChar char="•"/>
            </a:pPr>
            <a:r>
              <a:rPr lang="fr-FR" sz="1200" dirty="0">
                <a:solidFill>
                  <a:srgbClr val="00667D"/>
                </a:solidFill>
              </a:rPr>
              <a:t>Transmettre une méthodologie d’appropriation des RBPP.</a:t>
            </a:r>
          </a:p>
          <a:p>
            <a:pPr marL="171450" lvl="0" indent="-171450" algn="just">
              <a:buFont typeface="Arial" panose="020B0604020202020204" pitchFamily="34" charset="0"/>
              <a:buChar char="•"/>
            </a:pPr>
            <a:r>
              <a:rPr lang="fr-FR" sz="1200" dirty="0">
                <a:solidFill>
                  <a:srgbClr val="00667D"/>
                </a:solidFill>
              </a:rPr>
              <a:t>Donner des clés de mise en œuvre des RBPP applicables au sein des établissements.</a:t>
            </a:r>
          </a:p>
          <a:p>
            <a:pPr marL="171450" lvl="0" indent="-171450" algn="just">
              <a:buFont typeface="Arial" panose="020B0604020202020204" pitchFamily="34" charset="0"/>
              <a:buChar char="•"/>
            </a:pPr>
            <a:r>
              <a:rPr lang="fr-FR" sz="1200" dirty="0">
                <a:solidFill>
                  <a:srgbClr val="00667D"/>
                </a:solidFill>
              </a:rPr>
              <a:t>Être acteur de cette démarche, déployer les RBPP pour intégrer une culture qualité commune au sein des établissements.</a:t>
            </a:r>
          </a:p>
          <a:p>
            <a:pPr algn="l">
              <a:spcBef>
                <a:spcPts val="400"/>
              </a:spcBef>
            </a:pPr>
            <a:r>
              <a:rPr lang="fr-FR" sz="1500" b="1" dirty="0">
                <a:solidFill>
                  <a:srgbClr val="00667D"/>
                </a:solidFill>
              </a:rPr>
              <a:t>|  Préparation</a:t>
            </a:r>
          </a:p>
          <a:p>
            <a:pPr marL="288000" algn="l">
              <a:spcBef>
                <a:spcPts val="300"/>
              </a:spcBef>
            </a:pPr>
            <a:r>
              <a:rPr lang="fr-FR" sz="1100" dirty="0">
                <a:solidFill>
                  <a:srgbClr val="00667D"/>
                </a:solidFill>
              </a:rPr>
              <a:t>En amont de la formation, les participants rempliront</a:t>
            </a:r>
            <a:br>
              <a:rPr lang="fr-FR" sz="1100" dirty="0">
                <a:solidFill>
                  <a:srgbClr val="00667D"/>
                </a:solidFill>
              </a:rPr>
            </a:br>
            <a:r>
              <a:rPr lang="fr-FR" sz="1100" dirty="0">
                <a:solidFill>
                  <a:srgbClr val="00667D"/>
                </a:solidFill>
              </a:rPr>
              <a:t>un questionnaire concernant leurs expériences des évaluations internes et externes au sein de leur établissement et leur connaissance des nouvelles méthodes portées par la HAS.</a:t>
            </a:r>
          </a:p>
        </p:txBody>
      </p:sp>
      <p:sp>
        <p:nvSpPr>
          <p:cNvPr id="14" name="ZoneTexte 13">
            <a:extLst>
              <a:ext uri="{FF2B5EF4-FFF2-40B4-BE49-F238E27FC236}">
                <a16:creationId xmlns:a16="http://schemas.microsoft.com/office/drawing/2014/main" id="{5894B453-1E20-440A-B100-A46F42849B5E}"/>
              </a:ext>
            </a:extLst>
          </p:cNvPr>
          <p:cNvSpPr txBox="1"/>
          <p:nvPr/>
        </p:nvSpPr>
        <p:spPr>
          <a:xfrm>
            <a:off x="3166023" y="5138371"/>
            <a:ext cx="2112202" cy="1651734"/>
          </a:xfrm>
          <a:prstGeom prst="rect">
            <a:avLst/>
          </a:prstGeom>
          <a:noFill/>
          <a:ln>
            <a:solidFill>
              <a:srgbClr val="00667D"/>
            </a:solidFill>
          </a:ln>
        </p:spPr>
        <p:txBody>
          <a:bodyPr wrap="square" rtlCol="0" anchor="t">
            <a:spAutoFit/>
          </a:bodyPr>
          <a:lstStyle/>
          <a:p>
            <a:pPr>
              <a:spcAft>
                <a:spcPts val="400"/>
              </a:spcAft>
            </a:pPr>
            <a:r>
              <a:rPr lang="fr-FR" sz="2800" b="1" dirty="0">
                <a:solidFill>
                  <a:srgbClr val="00667D"/>
                </a:solidFill>
              </a:rPr>
              <a:t>+</a:t>
            </a:r>
            <a:r>
              <a:rPr lang="fr-FR" b="1" dirty="0">
                <a:solidFill>
                  <a:srgbClr val="00667D"/>
                </a:solidFill>
              </a:rPr>
              <a:t> </a:t>
            </a:r>
            <a:r>
              <a:rPr lang="fr-FR" sz="2000" b="1" dirty="0">
                <a:solidFill>
                  <a:srgbClr val="00667D"/>
                </a:solidFill>
              </a:rPr>
              <a:t>Infos Pratiques</a:t>
            </a:r>
          </a:p>
          <a:p>
            <a:r>
              <a:rPr lang="fr-FR" sz="1000" dirty="0"/>
              <a:t>Formation intra-établissement</a:t>
            </a:r>
          </a:p>
          <a:p>
            <a:r>
              <a:rPr lang="fr-FR" sz="1000" b="1" dirty="0">
                <a:solidFill>
                  <a:srgbClr val="00667D"/>
                </a:solidFill>
              </a:rPr>
              <a:t>Formatrice : </a:t>
            </a:r>
            <a:r>
              <a:rPr lang="fr-FR" sz="1000" dirty="0"/>
              <a:t>Évaluatrice Externe et certifiée en RBPP</a:t>
            </a:r>
          </a:p>
          <a:p>
            <a:r>
              <a:rPr lang="fr-FR" sz="1000" b="1" dirty="0">
                <a:solidFill>
                  <a:srgbClr val="00667D"/>
                </a:solidFill>
              </a:rPr>
              <a:t>Public : </a:t>
            </a:r>
            <a:r>
              <a:rPr lang="fr-FR" sz="1000" dirty="0"/>
              <a:t>Tous professionnels </a:t>
            </a:r>
            <a:br>
              <a:rPr lang="fr-FR" sz="1000" dirty="0"/>
            </a:br>
            <a:r>
              <a:rPr lang="fr-FR" sz="1000" dirty="0"/>
              <a:t>du secteur sanitaire et social concerné par la démarche qualité</a:t>
            </a:r>
          </a:p>
          <a:p>
            <a:r>
              <a:rPr lang="fr-FR" sz="1000" b="1" dirty="0">
                <a:solidFill>
                  <a:srgbClr val="00667D"/>
                </a:solidFill>
              </a:rPr>
              <a:t>Aucun prérequis</a:t>
            </a:r>
          </a:p>
        </p:txBody>
      </p:sp>
    </p:spTree>
    <p:extLst>
      <p:ext uri="{BB962C8B-B14F-4D97-AF65-F5344CB8AC3E}">
        <p14:creationId xmlns:p14="http://schemas.microsoft.com/office/powerpoint/2010/main" val="324960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0"/>
            <a:ext cx="2918426" cy="6858000"/>
          </a:xfrm>
          <a:prstGeom prst="rect">
            <a:avLst/>
          </a:prstGeom>
          <a:solidFill>
            <a:srgbClr val="0066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space réservé du pied de page 7"/>
          <p:cNvSpPr>
            <a:spLocks noGrp="1"/>
          </p:cNvSpPr>
          <p:nvPr>
            <p:ph type="ftr" sz="quarter" idx="11"/>
          </p:nvPr>
        </p:nvSpPr>
        <p:spPr>
          <a:xfrm>
            <a:off x="2918429" y="6492875"/>
            <a:ext cx="9020273" cy="365125"/>
          </a:xfrm>
        </p:spPr>
        <p:txBody>
          <a:bodyPr/>
          <a:lstStyle/>
          <a:p>
            <a:pPr algn="r"/>
            <a:r>
              <a:rPr lang="fr-FR" dirty="0">
                <a:solidFill>
                  <a:srgbClr val="00667D"/>
                </a:solidFill>
              </a:rPr>
              <a:t>Page </a:t>
            </a:r>
            <a:fld id="{87620CFA-93A9-AD49-AE8A-0468E66F4DBA}" type="slidenum">
              <a:rPr lang="fr-FR" smtClean="0">
                <a:solidFill>
                  <a:srgbClr val="00667D"/>
                </a:solidFill>
              </a:rPr>
              <a:pPr algn="r"/>
              <a:t>6</a:t>
            </a:fld>
            <a:r>
              <a:rPr lang="fr-FR" dirty="0">
                <a:solidFill>
                  <a:srgbClr val="00667D"/>
                </a:solidFill>
              </a:rPr>
              <a:t> </a:t>
            </a:r>
            <a:r>
              <a:rPr lang="fr-FR" b="1" dirty="0">
                <a:solidFill>
                  <a:srgbClr val="00667D"/>
                </a:solidFill>
              </a:rPr>
              <a:t> |  </a:t>
            </a:r>
            <a:r>
              <a:rPr lang="fr-FR" dirty="0">
                <a:solidFill>
                  <a:srgbClr val="00667D"/>
                </a:solidFill>
              </a:rPr>
              <a:t>2LFCE - 06.74.78.76.75 - contact@2lfce.fr – https//:www.ludoviclavie.fr</a:t>
            </a:r>
          </a:p>
        </p:txBody>
      </p:sp>
      <p:sp>
        <p:nvSpPr>
          <p:cNvPr id="9" name="ZoneTexte 8"/>
          <p:cNvSpPr txBox="1"/>
          <p:nvPr/>
        </p:nvSpPr>
        <p:spPr>
          <a:xfrm>
            <a:off x="3291037" y="337749"/>
            <a:ext cx="6228681" cy="461665"/>
          </a:xfrm>
          <a:prstGeom prst="rect">
            <a:avLst/>
          </a:prstGeom>
          <a:noFill/>
        </p:spPr>
        <p:txBody>
          <a:bodyPr wrap="square" rtlCol="0">
            <a:spAutoFit/>
          </a:bodyPr>
          <a:lstStyle/>
          <a:p>
            <a:r>
              <a:rPr lang="fr-FR" sz="2400" dirty="0"/>
              <a:t>La bientraitance en ESSMS</a:t>
            </a:r>
          </a:p>
        </p:txBody>
      </p:sp>
      <p:cxnSp>
        <p:nvCxnSpPr>
          <p:cNvPr id="10" name="Connecteur droit 9">
            <a:extLst>
              <a:ext uri="{FF2B5EF4-FFF2-40B4-BE49-F238E27FC236}">
                <a16:creationId xmlns:a16="http://schemas.microsoft.com/office/drawing/2014/main" id="{58037737-DAC6-4157-BC2D-1DA0801992BE}"/>
              </a:ext>
            </a:extLst>
          </p:cNvPr>
          <p:cNvCxnSpPr>
            <a:cxnSpLocks/>
          </p:cNvCxnSpPr>
          <p:nvPr/>
        </p:nvCxnSpPr>
        <p:spPr>
          <a:xfrm>
            <a:off x="1459213" y="1030630"/>
            <a:ext cx="4553288" cy="0"/>
          </a:xfrm>
          <a:prstGeom prst="line">
            <a:avLst/>
          </a:prstGeom>
          <a:ln w="34925" cmpd="sng">
            <a:solidFill>
              <a:srgbClr val="4AB3BE"/>
            </a:solidFill>
            <a:headEnd w="lg" len="lg"/>
            <a:tailEnd w="lg" len="lg"/>
          </a:ln>
        </p:spPr>
        <p:style>
          <a:lnRef idx="1">
            <a:schemeClr val="accent1"/>
          </a:lnRef>
          <a:fillRef idx="0">
            <a:schemeClr val="accent1"/>
          </a:fillRef>
          <a:effectRef idx="0">
            <a:schemeClr val="accent1"/>
          </a:effectRef>
          <a:fontRef idx="minor">
            <a:schemeClr val="tx1"/>
          </a:fontRef>
        </p:style>
      </p:cxnSp>
      <p:graphicFrame>
        <p:nvGraphicFramePr>
          <p:cNvPr id="16" name="Tableau 15">
            <a:extLst>
              <a:ext uri="{FF2B5EF4-FFF2-40B4-BE49-F238E27FC236}">
                <a16:creationId xmlns:a16="http://schemas.microsoft.com/office/drawing/2014/main" id="{3C77A160-8619-45EB-AB12-64733E5E09B8}"/>
              </a:ext>
            </a:extLst>
          </p:cNvPr>
          <p:cNvGraphicFramePr>
            <a:graphicFrameLocks noGrp="1"/>
          </p:cNvGraphicFramePr>
          <p:nvPr>
            <p:extLst>
              <p:ext uri="{D42A27DB-BD31-4B8C-83A1-F6EECF244321}">
                <p14:modId xmlns:p14="http://schemas.microsoft.com/office/powerpoint/2010/main" val="1182567444"/>
              </p:ext>
            </p:extLst>
          </p:nvPr>
        </p:nvGraphicFramePr>
        <p:xfrm>
          <a:off x="5488137" y="1150986"/>
          <a:ext cx="6450565" cy="5369265"/>
        </p:xfrm>
        <a:graphic>
          <a:graphicData uri="http://schemas.openxmlformats.org/drawingml/2006/table">
            <a:tbl>
              <a:tblPr firstRow="1" bandRow="1">
                <a:tableStyleId>{5940675A-B579-460E-94D1-54222C63F5DA}</a:tableStyleId>
              </a:tblPr>
              <a:tblGrid>
                <a:gridCol w="3630463">
                  <a:extLst>
                    <a:ext uri="{9D8B030D-6E8A-4147-A177-3AD203B41FA5}">
                      <a16:colId xmlns:a16="http://schemas.microsoft.com/office/drawing/2014/main" val="3845426870"/>
                    </a:ext>
                  </a:extLst>
                </a:gridCol>
                <a:gridCol w="2820102">
                  <a:extLst>
                    <a:ext uri="{9D8B030D-6E8A-4147-A177-3AD203B41FA5}">
                      <a16:colId xmlns:a16="http://schemas.microsoft.com/office/drawing/2014/main" val="2794846299"/>
                    </a:ext>
                  </a:extLst>
                </a:gridCol>
              </a:tblGrid>
              <a:tr h="1057553">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b="1"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Méthodes pédagogiques</a:t>
                      </a:r>
                      <a:r>
                        <a:rPr lang="fr-FR" sz="1200" b="1" dirty="0"/>
                        <a:t> </a:t>
                      </a:r>
                      <a:r>
                        <a:rPr lang="fr-FR" sz="1200" dirty="0"/>
                        <a:t>: Cette formation est structurée en quatre modules autour de méthodes pédagogiques affirmatives, interrogatives et actives. Les matins sont plutôt consacrés à des apports théoriques alors que les après-midis le sont à des exercices en sous-groupes.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solidFill>
                          <a:srgbClr val="00667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DURÉE :</a:t>
                      </a:r>
                      <a:r>
                        <a:rPr lang="fr-FR" sz="1200" b="1" dirty="0"/>
                        <a:t> </a:t>
                      </a:r>
                      <a:r>
                        <a:rPr lang="fr-FR" sz="1200" b="1" dirty="0">
                          <a:solidFill>
                            <a:srgbClr val="00667D"/>
                          </a:solidFill>
                        </a:rPr>
                        <a:t>2 jours</a:t>
                      </a:r>
                      <a:endParaRPr lang="fr-FR" sz="1200" b="1" dirty="0">
                        <a:solidFill>
                          <a:schemeClr val="tx1"/>
                        </a:solidFill>
                      </a:endParaRPr>
                    </a:p>
                  </a:txBody>
                  <a:tcPr/>
                </a:tc>
                <a:tc hMerge="1">
                  <a:txBody>
                    <a:bodyPr/>
                    <a:lstStyle/>
                    <a:p>
                      <a:endParaRPr lang="fr-FR" dirty="0"/>
                    </a:p>
                  </a:txBody>
                  <a:tcPr/>
                </a:tc>
                <a:extLst>
                  <a:ext uri="{0D108BD9-81ED-4DB2-BD59-A6C34878D82A}">
                    <a16:rowId xmlns:a16="http://schemas.microsoft.com/office/drawing/2014/main" val="2815570567"/>
                  </a:ext>
                </a:extLst>
              </a:tr>
              <a:tr h="3357585">
                <a:tc>
                  <a:txBody>
                    <a:bodyPr/>
                    <a:lstStyle/>
                    <a:p>
                      <a:pPr marL="0" indent="0">
                        <a:buFont typeface="Arial" panose="020B0604020202020204" pitchFamily="34" charset="0"/>
                        <a:buNone/>
                      </a:pPr>
                      <a:endParaRPr lang="fr-FR" sz="1200" b="1" dirty="0">
                        <a:solidFill>
                          <a:srgbClr val="00667D"/>
                        </a:solidFill>
                      </a:endParaRPr>
                    </a:p>
                    <a:p>
                      <a:pPr marL="0" indent="0">
                        <a:buFont typeface="Arial" panose="020B0604020202020204" pitchFamily="34" charset="0"/>
                        <a:buNone/>
                      </a:pPr>
                      <a:r>
                        <a:rPr lang="fr-FR" sz="1200" b="1" dirty="0">
                          <a:solidFill>
                            <a:srgbClr val="00667D"/>
                          </a:solidFill>
                        </a:rPr>
                        <a:t>Module 1 : Les Fondamentaux de la Bientraitance</a:t>
                      </a:r>
                    </a:p>
                    <a:p>
                      <a:pPr marL="0" indent="-285750"/>
                      <a:r>
                        <a:rPr lang="fr-FR" sz="1200" dirty="0"/>
                        <a:t>Approche juridique </a:t>
                      </a:r>
                    </a:p>
                    <a:p>
                      <a:pPr marL="0" indent="-285750" algn="just"/>
                      <a:r>
                        <a:rPr lang="fr-FR" sz="1200" dirty="0"/>
                        <a:t>La charte des droits et des libertés de la personne accueillie et déclaration des droits de l’homme de 1948.</a:t>
                      </a:r>
                    </a:p>
                    <a:p>
                      <a:pPr marL="0" indent="-285750" algn="just"/>
                      <a:r>
                        <a:rPr lang="fr-FR" sz="1200" dirty="0"/>
                        <a:t>La RBPP « Bientraitance » de la HAS.</a:t>
                      </a:r>
                    </a:p>
                    <a:p>
                      <a:pPr marL="0" indent="-285750" algn="just"/>
                      <a:endParaRPr lang="fr-FR" sz="1200" dirty="0"/>
                    </a:p>
                    <a:p>
                      <a:pPr marL="0" indent="0" algn="just">
                        <a:buNone/>
                      </a:pPr>
                      <a:r>
                        <a:rPr lang="fr-FR" sz="1200" b="1" dirty="0">
                          <a:solidFill>
                            <a:srgbClr val="00667D"/>
                          </a:solidFill>
                        </a:rPr>
                        <a:t>Module 2 : La bientraitance au quotidien</a:t>
                      </a:r>
                    </a:p>
                    <a:p>
                      <a:pPr marL="0" indent="-171450" algn="just"/>
                      <a:r>
                        <a:rPr lang="fr-FR" sz="1200" dirty="0"/>
                        <a:t>Jeux de rôles sur des situations proposées par la formatrice et/ou issues des questionnaires de préparation de la formation.</a:t>
                      </a:r>
                    </a:p>
                    <a:p>
                      <a:pPr marL="0" indent="-171450" algn="just"/>
                      <a:r>
                        <a:rPr lang="fr-FR" sz="1200" dirty="0"/>
                        <a:t>Renvois systématiques à des référentiels validés (charte, RBPP, déclarations….).</a:t>
                      </a:r>
                    </a:p>
                  </a:txBody>
                  <a:tcPr/>
                </a:tc>
                <a:tc>
                  <a:txBody>
                    <a:bodyPr/>
                    <a:lstStyle/>
                    <a:p>
                      <a:r>
                        <a:rPr lang="fr-FR" sz="1200" b="1" dirty="0">
                          <a:solidFill>
                            <a:srgbClr val="00667D"/>
                          </a:solidFill>
                        </a:rPr>
                        <a:t>Module 3 : Mon établissement favorise la bientraitance</a:t>
                      </a:r>
                    </a:p>
                    <a:p>
                      <a:r>
                        <a:rPr lang="fr-FR" sz="1200" b="0" dirty="0"/>
                        <a:t>Démarche Qualité</a:t>
                      </a:r>
                    </a:p>
                    <a:p>
                      <a:r>
                        <a:rPr lang="fr-FR" sz="1200" b="0" dirty="0"/>
                        <a:t>Qualité de Vie au Travail</a:t>
                      </a:r>
                    </a:p>
                    <a:p>
                      <a:r>
                        <a:rPr lang="fr-FR" sz="1200" b="0" dirty="0"/>
                        <a:t>Evaluation des Risques Professionnels et des Risques Psychosociaux</a:t>
                      </a:r>
                    </a:p>
                    <a:p>
                      <a:endParaRPr lang="fr-FR" sz="1200" b="0" dirty="0"/>
                    </a:p>
                    <a:p>
                      <a:r>
                        <a:rPr lang="fr-FR" sz="1200" b="0" dirty="0"/>
                        <a:t>La Bientraitance dans le Projet de Service et sa traduction dans les pratiques managériales</a:t>
                      </a:r>
                    </a:p>
                    <a:p>
                      <a:endParaRPr lang="fr-FR" sz="1200" b="0" dirty="0"/>
                    </a:p>
                    <a:p>
                      <a:r>
                        <a:rPr lang="fr-FR" sz="1200" b="1" dirty="0">
                          <a:solidFill>
                            <a:srgbClr val="00667D"/>
                          </a:solidFill>
                        </a:rPr>
                        <a:t>Module 4 : Partager la bientraitance</a:t>
                      </a:r>
                    </a:p>
                    <a:p>
                      <a:r>
                        <a:rPr lang="fr-FR" sz="1200" kern="1200" dirty="0">
                          <a:solidFill>
                            <a:schemeClr val="tx1"/>
                          </a:solidFill>
                          <a:effectLst/>
                          <a:latin typeface="+mn-lt"/>
                          <a:ea typeface="+mn-ea"/>
                          <a:cs typeface="+mn-cs"/>
                        </a:rPr>
                        <a:t>A partir de l’approche institutionnelle de la bientraitance et des approches individuelles de la bientraitance, création de posters, rédaction d’une charte et d’outils de communications aux équipes.</a:t>
                      </a:r>
                      <a:endParaRPr lang="fr-FR" sz="1200" b="0" dirty="0"/>
                    </a:p>
                  </a:txBody>
                  <a:tcPr/>
                </a:tc>
                <a:extLst>
                  <a:ext uri="{0D108BD9-81ED-4DB2-BD59-A6C34878D82A}">
                    <a16:rowId xmlns:a16="http://schemas.microsoft.com/office/drawing/2014/main" val="1817607560"/>
                  </a:ext>
                </a:extLst>
              </a:tr>
              <a:tr h="641736">
                <a:tc gridSpan="2">
                  <a:txBody>
                    <a:bodyPr/>
                    <a:lstStyle/>
                    <a:p>
                      <a:pPr algn="just"/>
                      <a:r>
                        <a:rPr lang="fr-FR" sz="1200" b="1" dirty="0">
                          <a:solidFill>
                            <a:srgbClr val="00667D"/>
                          </a:solidFill>
                        </a:rPr>
                        <a:t>Evaluation </a:t>
                      </a:r>
                      <a:r>
                        <a:rPr lang="fr-FR" sz="1200" b="1" dirty="0"/>
                        <a:t>: </a:t>
                      </a:r>
                      <a:r>
                        <a:rPr lang="fr-FR" sz="1200" b="0" dirty="0"/>
                        <a:t>Un QCM amont et aval de la formation permettra de mesurer formellement les acquis. Un questionnaire d’évaluation à chaud sera rempli par les participants à la fin du module 4.</a:t>
                      </a:r>
                    </a:p>
                    <a:p>
                      <a:pPr algn="just"/>
                      <a:r>
                        <a:rPr lang="fr-FR" sz="1200" b="0" dirty="0"/>
                        <a:t>Une évaluation à froid sera faite deux mois après la formation avec le(a) responsable formation de l’établissement.</a:t>
                      </a:r>
                    </a:p>
                  </a:txBody>
                  <a:tcPr/>
                </a:tc>
                <a:tc hMerge="1">
                  <a:txBody>
                    <a:bodyPr/>
                    <a:lstStyle/>
                    <a:p>
                      <a:endParaRPr lang="fr-FR" sz="1200" b="0" dirty="0"/>
                    </a:p>
                  </a:txBody>
                  <a:tcPr/>
                </a:tc>
                <a:extLst>
                  <a:ext uri="{0D108BD9-81ED-4DB2-BD59-A6C34878D82A}">
                    <a16:rowId xmlns:a16="http://schemas.microsoft.com/office/drawing/2014/main" val="3237368629"/>
                  </a:ext>
                </a:extLst>
              </a:tr>
            </a:tbl>
          </a:graphicData>
        </a:graphic>
      </p:graphicFrame>
      <p:sp>
        <p:nvSpPr>
          <p:cNvPr id="19" name="Rectangle à coins arrondis 18"/>
          <p:cNvSpPr/>
          <p:nvPr/>
        </p:nvSpPr>
        <p:spPr>
          <a:xfrm>
            <a:off x="9886712" y="1030630"/>
            <a:ext cx="1800000" cy="360000"/>
          </a:xfrm>
          <a:prstGeom prst="roundRect">
            <a:avLst/>
          </a:prstGeom>
          <a:solidFill>
            <a:srgbClr val="00667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CONTENUS</a:t>
            </a:r>
          </a:p>
        </p:txBody>
      </p:sp>
      <p:sp>
        <p:nvSpPr>
          <p:cNvPr id="20" name="Espace réservé du contenu 2">
            <a:extLst>
              <a:ext uri="{FF2B5EF4-FFF2-40B4-BE49-F238E27FC236}">
                <a16:creationId xmlns:a16="http://schemas.microsoft.com/office/drawing/2014/main" id="{1711C594-130A-49C5-B494-8E42718574C2}"/>
              </a:ext>
            </a:extLst>
          </p:cNvPr>
          <p:cNvSpPr txBox="1">
            <a:spLocks/>
          </p:cNvSpPr>
          <p:nvPr/>
        </p:nvSpPr>
        <p:spPr>
          <a:xfrm>
            <a:off x="271998" y="1236362"/>
            <a:ext cx="2433102" cy="5398232"/>
          </a:xfrm>
          <a:prstGeom prst="rect">
            <a:avLst/>
          </a:prstGeom>
          <a:ln>
            <a:no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400" dirty="0">
                <a:solidFill>
                  <a:schemeClr val="bg1"/>
                </a:solidFill>
              </a:rPr>
              <a:t>« La notion de bientraitance est née au milieu des années 1990. Elle fait désormais partie intégrante des réflexions sur les pratiques sanitaires et sociales. Cette thématique est un critère à part entière dans la partie « droit et place des patients » du manuel de certification HAS ». Elle fait l’objet d’une recommandation de bonnes pratiques professionnelles (RBPP) applicable aux Etablissements et Services Sociaux et Médico-Sociaux.</a:t>
            </a:r>
          </a:p>
          <a:p>
            <a:pPr marL="0" indent="0" algn="just">
              <a:buNone/>
            </a:pPr>
            <a:endParaRPr lang="fr-FR" sz="1400" dirty="0">
              <a:solidFill>
                <a:schemeClr val="bg1"/>
              </a:solidFill>
            </a:endParaRPr>
          </a:p>
          <a:p>
            <a:pPr algn="just"/>
            <a:r>
              <a:rPr lang="fr-FR" sz="1400" dirty="0">
                <a:solidFill>
                  <a:schemeClr val="bg1"/>
                </a:solidFill>
              </a:rPr>
              <a:t>« Promouvoir la bientraitance, c’est renforcer un modèle de prise en charge et d’accompagnement des personnes accueillies centré sur leurs besoins, leurs attentes, leurs préférences… c’est pour les accompagnants : prendre conscience de sa manière d’agir et de dire, soucieuse de l’autre. C’est apprendre à Ecouter et Entendre l’autre et soi même. »</a:t>
            </a:r>
          </a:p>
        </p:txBody>
      </p:sp>
      <p:pic>
        <p:nvPicPr>
          <p:cNvPr id="23" name="Imag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216344"/>
            <a:ext cx="1800000" cy="678571"/>
          </a:xfrm>
          <a:prstGeom prst="rect">
            <a:avLst/>
          </a:prstGeom>
        </p:spPr>
      </p:pic>
      <p:sp>
        <p:nvSpPr>
          <p:cNvPr id="2" name="ZoneTexte 1"/>
          <p:cNvSpPr txBox="1"/>
          <p:nvPr/>
        </p:nvSpPr>
        <p:spPr>
          <a:xfrm>
            <a:off x="6794500" y="101600"/>
            <a:ext cx="184666" cy="369332"/>
          </a:xfrm>
          <a:prstGeom prst="rect">
            <a:avLst/>
          </a:prstGeom>
          <a:noFill/>
        </p:spPr>
        <p:txBody>
          <a:bodyPr wrap="none" rtlCol="0">
            <a:spAutoFit/>
          </a:bodyPr>
          <a:lstStyle/>
          <a:p>
            <a:endParaRPr lang="fr-FR" dirty="0"/>
          </a:p>
        </p:txBody>
      </p:sp>
      <p:sp>
        <p:nvSpPr>
          <p:cNvPr id="13" name="Espace réservé du contenu 2">
            <a:extLst>
              <a:ext uri="{FF2B5EF4-FFF2-40B4-BE49-F238E27FC236}">
                <a16:creationId xmlns:a16="http://schemas.microsoft.com/office/drawing/2014/main" id="{D522E506-6D04-45AD-8913-AB735F4E0EEF}"/>
              </a:ext>
            </a:extLst>
          </p:cNvPr>
          <p:cNvSpPr txBox="1">
            <a:spLocks/>
          </p:cNvSpPr>
          <p:nvPr/>
        </p:nvSpPr>
        <p:spPr>
          <a:xfrm>
            <a:off x="3051723" y="1221755"/>
            <a:ext cx="2294977" cy="4213845"/>
          </a:xfrm>
          <a:prstGeom prst="rect">
            <a:avLst/>
          </a:prstGeom>
          <a:ln>
            <a:noFill/>
          </a:ln>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r-FR" sz="1500" b="1" dirty="0">
                <a:solidFill>
                  <a:srgbClr val="00667D"/>
                </a:solidFill>
              </a:rPr>
              <a:t>|  Objectifs</a:t>
            </a:r>
          </a:p>
          <a:p>
            <a:pPr marL="171450" lvl="0" indent="-171450" algn="just">
              <a:buFont typeface="Arial" panose="020B0604020202020204" pitchFamily="34" charset="0"/>
              <a:buChar char="•"/>
            </a:pPr>
            <a:r>
              <a:rPr lang="fr-FR" sz="1200" dirty="0">
                <a:solidFill>
                  <a:srgbClr val="00667D"/>
                </a:solidFill>
              </a:rPr>
              <a:t>Déployer la bientraitance au cœur des accompagnements sanitaires et sociaux,  développer et soutenir le souci de l’autre comme individu (enfant ou adulte) avec ses singularités, ses propres ressources et ses aptitudes.</a:t>
            </a:r>
          </a:p>
          <a:p>
            <a:pPr marL="171450" lvl="0" indent="-171450" algn="just">
              <a:buFont typeface="Arial" panose="020B0604020202020204" pitchFamily="34" charset="0"/>
              <a:buChar char="•"/>
            </a:pPr>
            <a:r>
              <a:rPr lang="fr-FR" sz="1200" dirty="0">
                <a:solidFill>
                  <a:srgbClr val="00667D"/>
                </a:solidFill>
              </a:rPr>
              <a:t>Appréhender le concept de bientraitance dans sa dimension institutionnelle et opérationnelle au quotidien.</a:t>
            </a:r>
          </a:p>
          <a:p>
            <a:pPr marL="171450" lvl="0" indent="-171450" algn="just">
              <a:buFont typeface="Arial" panose="020B0604020202020204" pitchFamily="34" charset="0"/>
              <a:buChar char="•"/>
            </a:pPr>
            <a:r>
              <a:rPr lang="fr-FR" sz="1200" dirty="0">
                <a:solidFill>
                  <a:srgbClr val="00667D"/>
                </a:solidFill>
              </a:rPr>
              <a:t>Intégrer la bientraitance dans les pratiques professionnelles et les processus de Prise en Charge</a:t>
            </a:r>
          </a:p>
          <a:p>
            <a:pPr marL="171450" lvl="0" indent="-171450" algn="just">
              <a:buFont typeface="Arial" panose="020B0604020202020204" pitchFamily="34" charset="0"/>
              <a:buChar char="•"/>
            </a:pPr>
            <a:r>
              <a:rPr lang="fr-FR" sz="1200" dirty="0">
                <a:solidFill>
                  <a:srgbClr val="00667D"/>
                </a:solidFill>
              </a:rPr>
              <a:t>Elaborer et déployer en interne une charte des bonnes pratiques de bientraitance.</a:t>
            </a:r>
          </a:p>
          <a:p>
            <a:pPr algn="l">
              <a:spcBef>
                <a:spcPts val="400"/>
              </a:spcBef>
            </a:pPr>
            <a:r>
              <a:rPr lang="fr-FR" sz="1500" b="1" dirty="0">
                <a:solidFill>
                  <a:srgbClr val="00667D"/>
                </a:solidFill>
              </a:rPr>
              <a:t>|  Préparation</a:t>
            </a:r>
          </a:p>
          <a:p>
            <a:pPr marL="0" indent="0" algn="just">
              <a:buNone/>
            </a:pPr>
            <a:r>
              <a:rPr lang="fr-FR" sz="1100" dirty="0">
                <a:solidFill>
                  <a:srgbClr val="00667D"/>
                </a:solidFill>
              </a:rPr>
              <a:t>En amont de la formation, les participants remplieront un questionnaire concernant les problématiques de bientraitance rencontrées dans leur pratique professionnelle au sein de leur établissement.</a:t>
            </a:r>
          </a:p>
        </p:txBody>
      </p:sp>
      <p:sp>
        <p:nvSpPr>
          <p:cNvPr id="14" name="ZoneTexte 13">
            <a:extLst>
              <a:ext uri="{FF2B5EF4-FFF2-40B4-BE49-F238E27FC236}">
                <a16:creationId xmlns:a16="http://schemas.microsoft.com/office/drawing/2014/main" id="{5894B453-1E20-440A-B100-A46F42849B5E}"/>
              </a:ext>
            </a:extLst>
          </p:cNvPr>
          <p:cNvSpPr txBox="1"/>
          <p:nvPr/>
        </p:nvSpPr>
        <p:spPr>
          <a:xfrm>
            <a:off x="3162606" y="5138371"/>
            <a:ext cx="2112202" cy="1651734"/>
          </a:xfrm>
          <a:prstGeom prst="rect">
            <a:avLst/>
          </a:prstGeom>
          <a:noFill/>
          <a:ln>
            <a:solidFill>
              <a:srgbClr val="00667D"/>
            </a:solidFill>
          </a:ln>
        </p:spPr>
        <p:txBody>
          <a:bodyPr wrap="square" rtlCol="0" anchor="t">
            <a:spAutoFit/>
          </a:bodyPr>
          <a:lstStyle/>
          <a:p>
            <a:pPr>
              <a:spcAft>
                <a:spcPts val="400"/>
              </a:spcAft>
            </a:pPr>
            <a:r>
              <a:rPr lang="fr-FR" sz="2800" b="1" dirty="0">
                <a:solidFill>
                  <a:srgbClr val="00667D"/>
                </a:solidFill>
              </a:rPr>
              <a:t>+</a:t>
            </a:r>
            <a:r>
              <a:rPr lang="fr-FR" b="1" dirty="0">
                <a:solidFill>
                  <a:srgbClr val="00667D"/>
                </a:solidFill>
              </a:rPr>
              <a:t> </a:t>
            </a:r>
            <a:r>
              <a:rPr lang="fr-FR" sz="2000" b="1" dirty="0">
                <a:solidFill>
                  <a:srgbClr val="00667D"/>
                </a:solidFill>
              </a:rPr>
              <a:t>Infos Pratiques</a:t>
            </a:r>
          </a:p>
          <a:p>
            <a:r>
              <a:rPr lang="fr-FR" sz="1000" dirty="0"/>
              <a:t>Formation intra-établissement</a:t>
            </a:r>
          </a:p>
          <a:p>
            <a:r>
              <a:rPr lang="fr-FR" sz="1000" b="1" dirty="0">
                <a:solidFill>
                  <a:srgbClr val="00667D"/>
                </a:solidFill>
              </a:rPr>
              <a:t>Formatrice : </a:t>
            </a:r>
            <a:r>
              <a:rPr lang="fr-FR" sz="1000" dirty="0"/>
              <a:t>Cadre de Santé – Formatrice en RBPP</a:t>
            </a:r>
          </a:p>
          <a:p>
            <a:r>
              <a:rPr lang="fr-FR" sz="1000" b="1" dirty="0">
                <a:solidFill>
                  <a:srgbClr val="00667D"/>
                </a:solidFill>
              </a:rPr>
              <a:t>Public : </a:t>
            </a:r>
            <a:r>
              <a:rPr lang="fr-FR" sz="1000" dirty="0"/>
              <a:t>Tous professionnels </a:t>
            </a:r>
            <a:br>
              <a:rPr lang="fr-FR" sz="1000" dirty="0"/>
            </a:br>
            <a:r>
              <a:rPr lang="fr-FR" sz="1000" dirty="0"/>
              <a:t>du secteur sanitaire et social concerné par la démarche qualité</a:t>
            </a:r>
          </a:p>
          <a:p>
            <a:r>
              <a:rPr lang="fr-FR" sz="1000" b="1" dirty="0">
                <a:solidFill>
                  <a:srgbClr val="00667D"/>
                </a:solidFill>
              </a:rPr>
              <a:t>Aucun prérequis</a:t>
            </a:r>
          </a:p>
        </p:txBody>
      </p:sp>
    </p:spTree>
    <p:extLst>
      <p:ext uri="{BB962C8B-B14F-4D97-AF65-F5344CB8AC3E}">
        <p14:creationId xmlns:p14="http://schemas.microsoft.com/office/powerpoint/2010/main" val="1705306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0"/>
            <a:ext cx="2918426" cy="6858000"/>
          </a:xfrm>
          <a:prstGeom prst="rect">
            <a:avLst/>
          </a:prstGeom>
          <a:solidFill>
            <a:srgbClr val="0066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space réservé du pied de page 7"/>
          <p:cNvSpPr>
            <a:spLocks noGrp="1"/>
          </p:cNvSpPr>
          <p:nvPr>
            <p:ph type="ftr" sz="quarter" idx="11"/>
          </p:nvPr>
        </p:nvSpPr>
        <p:spPr>
          <a:xfrm>
            <a:off x="2918429" y="6492875"/>
            <a:ext cx="9020273" cy="365125"/>
          </a:xfrm>
        </p:spPr>
        <p:txBody>
          <a:bodyPr/>
          <a:lstStyle/>
          <a:p>
            <a:pPr algn="r"/>
            <a:r>
              <a:rPr lang="fr-FR" dirty="0">
                <a:solidFill>
                  <a:srgbClr val="00667D"/>
                </a:solidFill>
              </a:rPr>
              <a:t>Page </a:t>
            </a:r>
            <a:fld id="{87620CFA-93A9-AD49-AE8A-0468E66F4DBA}" type="slidenum">
              <a:rPr lang="fr-FR" smtClean="0">
                <a:solidFill>
                  <a:srgbClr val="00667D"/>
                </a:solidFill>
              </a:rPr>
              <a:pPr algn="r"/>
              <a:t>7</a:t>
            </a:fld>
            <a:r>
              <a:rPr lang="fr-FR" dirty="0">
                <a:solidFill>
                  <a:srgbClr val="00667D"/>
                </a:solidFill>
              </a:rPr>
              <a:t> </a:t>
            </a:r>
            <a:r>
              <a:rPr lang="fr-FR" b="1" dirty="0">
                <a:solidFill>
                  <a:srgbClr val="00667D"/>
                </a:solidFill>
              </a:rPr>
              <a:t> |  </a:t>
            </a:r>
            <a:r>
              <a:rPr lang="fr-FR" dirty="0">
                <a:solidFill>
                  <a:srgbClr val="00667D"/>
                </a:solidFill>
              </a:rPr>
              <a:t>2LFCE - 06.74.78.76.75 - contact@2lfce.fr – https//:www.ludoviclavie.fr</a:t>
            </a:r>
          </a:p>
        </p:txBody>
      </p:sp>
      <p:sp>
        <p:nvSpPr>
          <p:cNvPr id="9" name="ZoneTexte 8"/>
          <p:cNvSpPr txBox="1"/>
          <p:nvPr/>
        </p:nvSpPr>
        <p:spPr>
          <a:xfrm>
            <a:off x="3291037" y="337749"/>
            <a:ext cx="7438575" cy="461665"/>
          </a:xfrm>
          <a:prstGeom prst="rect">
            <a:avLst/>
          </a:prstGeom>
          <a:noFill/>
        </p:spPr>
        <p:txBody>
          <a:bodyPr wrap="square" rtlCol="0">
            <a:spAutoFit/>
          </a:bodyPr>
          <a:lstStyle/>
          <a:p>
            <a:r>
              <a:rPr lang="fr-FR" sz="2400" dirty="0"/>
              <a:t>Repérer les risques de perte d’autonomie à domicile</a:t>
            </a:r>
          </a:p>
        </p:txBody>
      </p:sp>
      <p:cxnSp>
        <p:nvCxnSpPr>
          <p:cNvPr id="10" name="Connecteur droit 9">
            <a:extLst>
              <a:ext uri="{FF2B5EF4-FFF2-40B4-BE49-F238E27FC236}">
                <a16:creationId xmlns:a16="http://schemas.microsoft.com/office/drawing/2014/main" id="{58037737-DAC6-4157-BC2D-1DA0801992BE}"/>
              </a:ext>
            </a:extLst>
          </p:cNvPr>
          <p:cNvCxnSpPr>
            <a:cxnSpLocks/>
          </p:cNvCxnSpPr>
          <p:nvPr/>
        </p:nvCxnSpPr>
        <p:spPr>
          <a:xfrm>
            <a:off x="1459213" y="1030630"/>
            <a:ext cx="4553288" cy="0"/>
          </a:xfrm>
          <a:prstGeom prst="line">
            <a:avLst/>
          </a:prstGeom>
          <a:ln w="34925" cmpd="sng">
            <a:solidFill>
              <a:srgbClr val="4AB3BE"/>
            </a:solidFill>
            <a:headEnd w="lg" len="lg"/>
            <a:tailEnd w="lg" len="lg"/>
          </a:ln>
        </p:spPr>
        <p:style>
          <a:lnRef idx="1">
            <a:schemeClr val="accent1"/>
          </a:lnRef>
          <a:fillRef idx="0">
            <a:schemeClr val="accent1"/>
          </a:fillRef>
          <a:effectRef idx="0">
            <a:schemeClr val="accent1"/>
          </a:effectRef>
          <a:fontRef idx="minor">
            <a:schemeClr val="tx1"/>
          </a:fontRef>
        </p:style>
      </p:cxnSp>
      <p:graphicFrame>
        <p:nvGraphicFramePr>
          <p:cNvPr id="16" name="Tableau 15">
            <a:extLst>
              <a:ext uri="{FF2B5EF4-FFF2-40B4-BE49-F238E27FC236}">
                <a16:creationId xmlns:a16="http://schemas.microsoft.com/office/drawing/2014/main" id="{3C77A160-8619-45EB-AB12-64733E5E09B8}"/>
              </a:ext>
            </a:extLst>
          </p:cNvPr>
          <p:cNvGraphicFramePr>
            <a:graphicFrameLocks noGrp="1"/>
          </p:cNvGraphicFramePr>
          <p:nvPr>
            <p:extLst>
              <p:ext uri="{D42A27DB-BD31-4B8C-83A1-F6EECF244321}">
                <p14:modId xmlns:p14="http://schemas.microsoft.com/office/powerpoint/2010/main" val="2206511841"/>
              </p:ext>
            </p:extLst>
          </p:nvPr>
        </p:nvGraphicFramePr>
        <p:xfrm>
          <a:off x="5488137" y="1150986"/>
          <a:ext cx="6450565" cy="5369265"/>
        </p:xfrm>
        <a:graphic>
          <a:graphicData uri="http://schemas.openxmlformats.org/drawingml/2006/table">
            <a:tbl>
              <a:tblPr firstRow="1" bandRow="1">
                <a:tableStyleId>{5940675A-B579-460E-94D1-54222C63F5DA}</a:tableStyleId>
              </a:tblPr>
              <a:tblGrid>
                <a:gridCol w="3630463">
                  <a:extLst>
                    <a:ext uri="{9D8B030D-6E8A-4147-A177-3AD203B41FA5}">
                      <a16:colId xmlns:a16="http://schemas.microsoft.com/office/drawing/2014/main" val="3845426870"/>
                    </a:ext>
                  </a:extLst>
                </a:gridCol>
                <a:gridCol w="2820102">
                  <a:extLst>
                    <a:ext uri="{9D8B030D-6E8A-4147-A177-3AD203B41FA5}">
                      <a16:colId xmlns:a16="http://schemas.microsoft.com/office/drawing/2014/main" val="2794846299"/>
                    </a:ext>
                  </a:extLst>
                </a:gridCol>
              </a:tblGrid>
              <a:tr h="1057553">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b="1"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Méthodes pédagogiques</a:t>
                      </a:r>
                      <a:r>
                        <a:rPr lang="fr-FR" sz="1200" b="1" dirty="0"/>
                        <a:t> </a:t>
                      </a:r>
                      <a:r>
                        <a:rPr lang="fr-FR" sz="1200" dirty="0"/>
                        <a:t>: Cette formation est structurée en huit modules études de cas. La première journée étant consacrée aux études de cas et à l’identification des actions à mettre en œuvre durant l’intersession. La seconde journée servant au retour d’expériences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solidFill>
                          <a:srgbClr val="00667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DURÉE :</a:t>
                      </a:r>
                      <a:r>
                        <a:rPr lang="fr-FR" sz="1200" b="1" dirty="0"/>
                        <a:t> </a:t>
                      </a:r>
                      <a:r>
                        <a:rPr lang="fr-FR" sz="1200" b="1" dirty="0">
                          <a:solidFill>
                            <a:srgbClr val="00667D"/>
                          </a:solidFill>
                        </a:rPr>
                        <a:t>2 x 1 jour</a:t>
                      </a:r>
                      <a:endParaRPr lang="fr-FR" sz="1200" b="1" dirty="0">
                        <a:solidFill>
                          <a:schemeClr val="tx1"/>
                        </a:solidFill>
                      </a:endParaRPr>
                    </a:p>
                  </a:txBody>
                  <a:tcPr/>
                </a:tc>
                <a:tc hMerge="1">
                  <a:txBody>
                    <a:bodyPr/>
                    <a:lstStyle/>
                    <a:p>
                      <a:endParaRPr lang="fr-FR" dirty="0"/>
                    </a:p>
                  </a:txBody>
                  <a:tcPr/>
                </a:tc>
                <a:extLst>
                  <a:ext uri="{0D108BD9-81ED-4DB2-BD59-A6C34878D82A}">
                    <a16:rowId xmlns:a16="http://schemas.microsoft.com/office/drawing/2014/main" val="2815570567"/>
                  </a:ext>
                </a:extLst>
              </a:tr>
              <a:tr h="3357585">
                <a:tc>
                  <a:txBody>
                    <a:bodyPr/>
                    <a:lstStyle/>
                    <a:p>
                      <a:pPr marL="0" indent="0">
                        <a:buFont typeface="Arial" panose="020B0604020202020204" pitchFamily="34" charset="0"/>
                        <a:buNone/>
                      </a:pPr>
                      <a:endParaRPr lang="fr-FR" sz="1200" b="1" dirty="0"/>
                    </a:p>
                    <a:p>
                      <a:pPr marL="0" indent="0">
                        <a:buFont typeface="Arial" panose="020B0604020202020204" pitchFamily="34" charset="0"/>
                        <a:buNone/>
                      </a:pPr>
                      <a:r>
                        <a:rPr lang="fr-FR" sz="1200" b="1" dirty="0">
                          <a:solidFill>
                            <a:srgbClr val="00667D"/>
                          </a:solidFill>
                        </a:rPr>
                        <a:t>Jour 1 : Repérer les situations de fragilité et/ou de risque de perte d’autonomie et signaler les situations pour une prise en charge coordonnée des professionnels de santé</a:t>
                      </a:r>
                    </a:p>
                    <a:p>
                      <a:pPr marL="285750" lvl="0" indent="-285750" algn="just">
                        <a:buFont typeface="Arial" panose="020B0604020202020204" pitchFamily="34" charset="0"/>
                        <a:buChar char="•"/>
                      </a:pPr>
                      <a:r>
                        <a:rPr lang="fr-FR" sz="1200" i="1" kern="1200" dirty="0">
                          <a:solidFill>
                            <a:schemeClr val="tx1"/>
                          </a:solidFill>
                          <a:effectLst/>
                          <a:latin typeface="+mn-lt"/>
                          <a:ea typeface="+mn-ea"/>
                          <a:cs typeface="+mn-cs"/>
                        </a:rPr>
                        <a:t>Connaitre les facteurs de fragilité et de risque de perte d’autonomie chez la personne âgée (et/ou handicapée).</a:t>
                      </a:r>
                      <a:endParaRPr lang="fr-FR" sz="1200" kern="1200" dirty="0">
                        <a:solidFill>
                          <a:schemeClr val="tx1"/>
                        </a:solidFill>
                        <a:effectLst/>
                        <a:latin typeface="+mn-lt"/>
                        <a:ea typeface="+mn-ea"/>
                        <a:cs typeface="+mn-cs"/>
                      </a:endParaRPr>
                    </a:p>
                    <a:p>
                      <a:pPr marL="285750" lvl="0" indent="-285750" algn="just">
                        <a:buFont typeface="Arial" panose="020B0604020202020204" pitchFamily="34" charset="0"/>
                        <a:buChar char="•"/>
                      </a:pPr>
                      <a:r>
                        <a:rPr lang="fr-FR" sz="1200" i="1" kern="1200" dirty="0">
                          <a:solidFill>
                            <a:schemeClr val="tx1"/>
                          </a:solidFill>
                          <a:effectLst/>
                          <a:latin typeface="+mn-lt"/>
                          <a:ea typeface="+mn-ea"/>
                          <a:cs typeface="+mn-cs"/>
                        </a:rPr>
                        <a:t>Savoir repérer ces facteurs dans les activités SAAD.</a:t>
                      </a:r>
                      <a:endParaRPr lang="fr-FR" sz="1200" kern="1200" dirty="0">
                        <a:solidFill>
                          <a:schemeClr val="tx1"/>
                        </a:solidFill>
                        <a:effectLst/>
                        <a:latin typeface="+mn-lt"/>
                        <a:ea typeface="+mn-ea"/>
                        <a:cs typeface="+mn-cs"/>
                      </a:endParaRPr>
                    </a:p>
                    <a:p>
                      <a:pPr marL="285750" indent="-285750" algn="just">
                        <a:buFont typeface="Arial" panose="020B0604020202020204" pitchFamily="34" charset="0"/>
                        <a:buChar char="•"/>
                      </a:pPr>
                      <a:r>
                        <a:rPr lang="fr-FR" sz="1200" i="1" kern="1200" dirty="0">
                          <a:solidFill>
                            <a:schemeClr val="tx1"/>
                          </a:solidFill>
                          <a:effectLst/>
                          <a:latin typeface="+mn-lt"/>
                          <a:ea typeface="+mn-ea"/>
                          <a:cs typeface="+mn-cs"/>
                        </a:rPr>
                        <a:t>Valider ces apports en lien avec les fiches repères de la HAS.</a:t>
                      </a:r>
                    </a:p>
                    <a:p>
                      <a:pPr marL="285750" indent="-285750">
                        <a:buFont typeface="Arial" panose="020B0604020202020204" pitchFamily="34" charset="0"/>
                        <a:buChar char="•"/>
                      </a:pPr>
                      <a:endParaRPr lang="fr-FR" sz="1200" i="1" kern="1200" dirty="0">
                        <a:solidFill>
                          <a:schemeClr val="tx1"/>
                        </a:solidFill>
                        <a:effectLst/>
                        <a:latin typeface="+mn-lt"/>
                        <a:ea typeface="+mn-ea"/>
                        <a:cs typeface="+mn-cs"/>
                      </a:endParaRPr>
                    </a:p>
                    <a:p>
                      <a:pPr marL="0" indent="0">
                        <a:buFont typeface="Arial" panose="020B0604020202020204" pitchFamily="34" charset="0"/>
                        <a:buNone/>
                      </a:pPr>
                      <a:r>
                        <a:rPr lang="fr-FR" sz="1200" i="1" kern="1200" dirty="0">
                          <a:solidFill>
                            <a:schemeClr val="tx1"/>
                          </a:solidFill>
                          <a:effectLst/>
                          <a:latin typeface="+mn-lt"/>
                          <a:ea typeface="+mn-ea"/>
                          <a:cs typeface="+mn-cs"/>
                        </a:rPr>
                        <a:t>Huit études de cas en sous-groupes.</a:t>
                      </a:r>
                    </a:p>
                    <a:p>
                      <a:pPr marL="0" indent="0">
                        <a:buFont typeface="Arial" panose="020B0604020202020204" pitchFamily="34" charset="0"/>
                        <a:buNone/>
                      </a:pPr>
                      <a:endParaRPr lang="fr-FR" sz="1200" dirty="0"/>
                    </a:p>
                  </a:txBody>
                  <a:tcPr/>
                </a:tc>
                <a:tc>
                  <a:txBody>
                    <a:bodyPr/>
                    <a:lstStyle/>
                    <a:p>
                      <a:r>
                        <a:rPr lang="fr-FR" sz="1200" b="1" dirty="0"/>
                        <a:t>Ex d’étude de cas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 (dé)nutrition : Mme A à 78 ans. L’aide à domicile remarque que le contenu du frigo n’évolue plus depuis quelques temps et que l’appétit ou la capacité de Mme A à manger est en baisse. Le poids n’est pas mesuré mais la perte de poids semble évidente ; le visage se creuse, et les habits deviennent trop grand…</a:t>
                      </a:r>
                    </a:p>
                    <a:p>
                      <a:pPr algn="just"/>
                      <a:endParaRPr lang="fr-FR" sz="1200" b="1" dirty="0"/>
                    </a:p>
                    <a:p>
                      <a:pPr algn="just"/>
                      <a:endParaRPr lang="fr-FR" sz="1200" b="1" dirty="0"/>
                    </a:p>
                    <a:p>
                      <a:pPr algn="just"/>
                      <a:r>
                        <a:rPr lang="fr-FR" sz="1200" b="1" dirty="0">
                          <a:solidFill>
                            <a:srgbClr val="00667D"/>
                          </a:solidFill>
                        </a:rPr>
                        <a:t>Jour 2 : Retour d’expériences croisées</a:t>
                      </a:r>
                    </a:p>
                    <a:p>
                      <a:pPr algn="just"/>
                      <a:r>
                        <a:rPr lang="fr-FR" sz="1200" b="0" dirty="0"/>
                        <a:t>Les participantes travaillent en binôme (ou trinôme si nombre impair) à la présentation des situations vécues par les autres membres du sous-groupe.</a:t>
                      </a:r>
                    </a:p>
                  </a:txBody>
                  <a:tcPr/>
                </a:tc>
                <a:extLst>
                  <a:ext uri="{0D108BD9-81ED-4DB2-BD59-A6C34878D82A}">
                    <a16:rowId xmlns:a16="http://schemas.microsoft.com/office/drawing/2014/main" val="1817607560"/>
                  </a:ext>
                </a:extLst>
              </a:tr>
              <a:tr h="641736">
                <a:tc gridSpan="2">
                  <a:txBody>
                    <a:bodyPr/>
                    <a:lstStyle/>
                    <a:p>
                      <a:pPr algn="just"/>
                      <a:r>
                        <a:rPr lang="fr-FR" sz="1200" b="1" dirty="0">
                          <a:solidFill>
                            <a:srgbClr val="00667D"/>
                          </a:solidFill>
                        </a:rPr>
                        <a:t>Evaluation </a:t>
                      </a:r>
                      <a:r>
                        <a:rPr lang="fr-FR" sz="1200" b="1" dirty="0"/>
                        <a:t>: </a:t>
                      </a:r>
                      <a:r>
                        <a:rPr lang="fr-FR" sz="1200" b="0" dirty="0"/>
                        <a:t>Un QCM amont et aval de la formation permettra de mesurer formellement les acquis. Un questionnaire d’évaluation à chaud sera rempli par les participants à la fin du jour 2.</a:t>
                      </a:r>
                    </a:p>
                    <a:p>
                      <a:pPr algn="just"/>
                      <a:r>
                        <a:rPr lang="fr-FR" sz="1200" b="0" dirty="0"/>
                        <a:t>Une évaluation à froid sera faite deux mois après la formation avec le(a) responsable formation de l’établissement.</a:t>
                      </a:r>
                    </a:p>
                  </a:txBody>
                  <a:tcPr/>
                </a:tc>
                <a:tc hMerge="1">
                  <a:txBody>
                    <a:bodyPr/>
                    <a:lstStyle/>
                    <a:p>
                      <a:endParaRPr lang="fr-FR" sz="1200" b="0" dirty="0"/>
                    </a:p>
                  </a:txBody>
                  <a:tcPr/>
                </a:tc>
                <a:extLst>
                  <a:ext uri="{0D108BD9-81ED-4DB2-BD59-A6C34878D82A}">
                    <a16:rowId xmlns:a16="http://schemas.microsoft.com/office/drawing/2014/main" val="3237368629"/>
                  </a:ext>
                </a:extLst>
              </a:tr>
            </a:tbl>
          </a:graphicData>
        </a:graphic>
      </p:graphicFrame>
      <p:sp>
        <p:nvSpPr>
          <p:cNvPr id="19" name="Rectangle à coins arrondis 18"/>
          <p:cNvSpPr/>
          <p:nvPr/>
        </p:nvSpPr>
        <p:spPr>
          <a:xfrm>
            <a:off x="9886712" y="1030630"/>
            <a:ext cx="1800000" cy="360000"/>
          </a:xfrm>
          <a:prstGeom prst="roundRect">
            <a:avLst/>
          </a:prstGeom>
          <a:solidFill>
            <a:srgbClr val="00667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CONTENUS</a:t>
            </a:r>
          </a:p>
        </p:txBody>
      </p:sp>
      <p:sp>
        <p:nvSpPr>
          <p:cNvPr id="20" name="Espace réservé du contenu 2">
            <a:extLst>
              <a:ext uri="{FF2B5EF4-FFF2-40B4-BE49-F238E27FC236}">
                <a16:creationId xmlns:a16="http://schemas.microsoft.com/office/drawing/2014/main" id="{1711C594-130A-49C5-B494-8E42718574C2}"/>
              </a:ext>
            </a:extLst>
          </p:cNvPr>
          <p:cNvSpPr txBox="1">
            <a:spLocks/>
          </p:cNvSpPr>
          <p:nvPr/>
        </p:nvSpPr>
        <p:spPr>
          <a:xfrm>
            <a:off x="271998" y="1236362"/>
            <a:ext cx="2433102" cy="5398232"/>
          </a:xfrm>
          <a:prstGeom prst="rect">
            <a:avLst/>
          </a:prstGeom>
          <a:ln>
            <a:no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dirty="0">
                <a:solidFill>
                  <a:schemeClr val="bg1"/>
                </a:solidFill>
              </a:rPr>
              <a:t>Si la question de la prévention de la perte d’autonomie et de la coordination des soins à domicile n’est pas chose récente, la pression démographique accentue les nécessités d’optimisation de l’organisation des filières gérontologiques territoriales. La loi d’adaptation de la société au vieillissement formalise cette orientation et donne le cadre de mobilisation des acteurs du secteur sanitaire et médico-social pour les années à venir</a:t>
            </a:r>
          </a:p>
          <a:p>
            <a:pPr marL="0" indent="0" algn="just">
              <a:buNone/>
            </a:pPr>
            <a:r>
              <a:rPr lang="fr-FR" sz="1400" dirty="0">
                <a:solidFill>
                  <a:schemeClr val="bg1"/>
                </a:solidFill>
              </a:rPr>
              <a:t>De son côté la HAS propose sept fiches repères dans le volet domicile :</a:t>
            </a:r>
          </a:p>
          <a:p>
            <a:pPr algn="just"/>
            <a:r>
              <a:rPr lang="fr-FR" sz="1400" dirty="0">
                <a:solidFill>
                  <a:schemeClr val="bg1"/>
                </a:solidFill>
              </a:rPr>
              <a:t>Mauvaise nutrition, dénutrition et déshydratation.</a:t>
            </a:r>
          </a:p>
          <a:p>
            <a:pPr algn="just"/>
            <a:r>
              <a:rPr lang="fr-FR" sz="1400" dirty="0">
                <a:solidFill>
                  <a:schemeClr val="bg1"/>
                </a:solidFill>
              </a:rPr>
              <a:t>Chutes</a:t>
            </a:r>
          </a:p>
          <a:p>
            <a:pPr algn="just"/>
            <a:r>
              <a:rPr lang="fr-FR" sz="1400" dirty="0">
                <a:solidFill>
                  <a:schemeClr val="bg1"/>
                </a:solidFill>
              </a:rPr>
              <a:t>Risques liés à la prise des médicaments</a:t>
            </a:r>
          </a:p>
          <a:p>
            <a:pPr algn="just"/>
            <a:r>
              <a:rPr lang="fr-FR" sz="1400" dirty="0">
                <a:solidFill>
                  <a:schemeClr val="bg1"/>
                </a:solidFill>
              </a:rPr>
              <a:t>Souffrance physique</a:t>
            </a:r>
          </a:p>
          <a:p>
            <a:pPr algn="just"/>
            <a:r>
              <a:rPr lang="fr-FR" sz="1400" dirty="0">
                <a:solidFill>
                  <a:schemeClr val="bg1"/>
                </a:solidFill>
              </a:rPr>
              <a:t>Souffrance psychique</a:t>
            </a:r>
          </a:p>
          <a:p>
            <a:pPr algn="just"/>
            <a:r>
              <a:rPr lang="fr-FR" sz="1400" dirty="0">
                <a:solidFill>
                  <a:schemeClr val="bg1"/>
                </a:solidFill>
              </a:rPr>
              <a:t>Troubles du comportement et troubles cognitifs</a:t>
            </a:r>
          </a:p>
          <a:p>
            <a:pPr algn="just"/>
            <a:r>
              <a:rPr lang="fr-FR" sz="1400" dirty="0">
                <a:solidFill>
                  <a:schemeClr val="bg1"/>
                </a:solidFill>
              </a:rPr>
              <a:t>Risque sur la santé des aidants</a:t>
            </a:r>
          </a:p>
        </p:txBody>
      </p:sp>
      <p:pic>
        <p:nvPicPr>
          <p:cNvPr id="23" name="Imag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216344"/>
            <a:ext cx="1800000" cy="678571"/>
          </a:xfrm>
          <a:prstGeom prst="rect">
            <a:avLst/>
          </a:prstGeom>
        </p:spPr>
      </p:pic>
      <p:sp>
        <p:nvSpPr>
          <p:cNvPr id="2" name="ZoneTexte 1"/>
          <p:cNvSpPr txBox="1"/>
          <p:nvPr/>
        </p:nvSpPr>
        <p:spPr>
          <a:xfrm>
            <a:off x="6794500" y="101600"/>
            <a:ext cx="184666" cy="369332"/>
          </a:xfrm>
          <a:prstGeom prst="rect">
            <a:avLst/>
          </a:prstGeom>
          <a:noFill/>
        </p:spPr>
        <p:txBody>
          <a:bodyPr wrap="none" rtlCol="0">
            <a:spAutoFit/>
          </a:bodyPr>
          <a:lstStyle/>
          <a:p>
            <a:endParaRPr lang="fr-FR" dirty="0"/>
          </a:p>
        </p:txBody>
      </p:sp>
      <p:sp>
        <p:nvSpPr>
          <p:cNvPr id="13" name="Espace réservé du contenu 2">
            <a:extLst>
              <a:ext uri="{FF2B5EF4-FFF2-40B4-BE49-F238E27FC236}">
                <a16:creationId xmlns:a16="http://schemas.microsoft.com/office/drawing/2014/main" id="{D522E506-6D04-45AD-8913-AB735F4E0EEF}"/>
              </a:ext>
            </a:extLst>
          </p:cNvPr>
          <p:cNvSpPr txBox="1">
            <a:spLocks/>
          </p:cNvSpPr>
          <p:nvPr/>
        </p:nvSpPr>
        <p:spPr>
          <a:xfrm>
            <a:off x="3051723" y="1150986"/>
            <a:ext cx="2294977" cy="4213845"/>
          </a:xfrm>
          <a:prstGeom prst="rect">
            <a:avLst/>
          </a:prstGeom>
          <a:ln>
            <a:noFill/>
          </a:ln>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r-FR" sz="1500" b="1" dirty="0">
                <a:solidFill>
                  <a:srgbClr val="00667D"/>
                </a:solidFill>
              </a:rPr>
              <a:t>|  Objectifs</a:t>
            </a:r>
          </a:p>
          <a:p>
            <a:pPr marL="171450" lvl="0" indent="-171450" algn="just">
              <a:buFont typeface="Arial" panose="020B0604020202020204" pitchFamily="34" charset="0"/>
              <a:buChar char="•"/>
            </a:pPr>
            <a:r>
              <a:rPr lang="fr-FR" sz="1200" dirty="0">
                <a:solidFill>
                  <a:srgbClr val="00667D"/>
                </a:solidFill>
              </a:rPr>
              <a:t>Connaître les critères de fragilité et les principaux risques de perte d’autonomie des personnes âgées (et/ou handicapées).</a:t>
            </a:r>
          </a:p>
          <a:p>
            <a:pPr marL="171450" lvl="0" indent="-171450" algn="just">
              <a:buFont typeface="Arial" panose="020B0604020202020204" pitchFamily="34" charset="0"/>
              <a:buChar char="•"/>
            </a:pPr>
            <a:r>
              <a:rPr lang="fr-FR" sz="1200" dirty="0">
                <a:solidFill>
                  <a:srgbClr val="00667D"/>
                </a:solidFill>
              </a:rPr>
              <a:t>Être en capacité de repérer les personnes fragiles (avant que la dépendance n’arrive) et les situations à risque de perte d’autonomie ou d’augmentation de la dépendance.</a:t>
            </a:r>
          </a:p>
          <a:p>
            <a:pPr marL="171450" lvl="0" indent="-171450" algn="just">
              <a:buFont typeface="Arial" panose="020B0604020202020204" pitchFamily="34" charset="0"/>
              <a:buChar char="•"/>
            </a:pPr>
            <a:r>
              <a:rPr lang="fr-FR" sz="1200" dirty="0">
                <a:solidFill>
                  <a:srgbClr val="00667D"/>
                </a:solidFill>
              </a:rPr>
              <a:t>Savoir signaler les situations et pouvoir trouver une écoute simple, rapide et adaptée aux situations qu’il (elle) signale au sein de son SAAD et auprès des professionnels de santé de son territoire.</a:t>
            </a:r>
          </a:p>
          <a:p>
            <a:pPr algn="l">
              <a:spcBef>
                <a:spcPts val="400"/>
              </a:spcBef>
            </a:pPr>
            <a:r>
              <a:rPr lang="fr-FR" sz="1500" b="1" dirty="0">
                <a:solidFill>
                  <a:srgbClr val="00667D"/>
                </a:solidFill>
              </a:rPr>
              <a:t>|  Préparation</a:t>
            </a:r>
          </a:p>
          <a:p>
            <a:pPr marL="0" indent="0" algn="just">
              <a:buNone/>
            </a:pPr>
            <a:r>
              <a:rPr lang="fr-FR" sz="1100" dirty="0">
                <a:solidFill>
                  <a:srgbClr val="00667D"/>
                </a:solidFill>
              </a:rPr>
              <a:t>En amont de la formation, les participants remplieront un questionnaire concernant les problématiques de repérage des risques de perte d’autonomie dans sa pratique professionnelle au sein de son service</a:t>
            </a:r>
            <a:r>
              <a:rPr lang="fr-FR" sz="1100" dirty="0"/>
              <a:t>.</a:t>
            </a:r>
          </a:p>
        </p:txBody>
      </p:sp>
      <p:sp>
        <p:nvSpPr>
          <p:cNvPr id="14" name="ZoneTexte 13">
            <a:extLst>
              <a:ext uri="{FF2B5EF4-FFF2-40B4-BE49-F238E27FC236}">
                <a16:creationId xmlns:a16="http://schemas.microsoft.com/office/drawing/2014/main" id="{5894B453-1E20-440A-B100-A46F42849B5E}"/>
              </a:ext>
            </a:extLst>
          </p:cNvPr>
          <p:cNvSpPr txBox="1"/>
          <p:nvPr/>
        </p:nvSpPr>
        <p:spPr>
          <a:xfrm>
            <a:off x="3051723" y="5209150"/>
            <a:ext cx="2294977" cy="1497846"/>
          </a:xfrm>
          <a:prstGeom prst="rect">
            <a:avLst/>
          </a:prstGeom>
          <a:noFill/>
          <a:ln>
            <a:solidFill>
              <a:srgbClr val="00667D"/>
            </a:solidFill>
          </a:ln>
        </p:spPr>
        <p:txBody>
          <a:bodyPr wrap="square" rtlCol="0" anchor="t">
            <a:spAutoFit/>
          </a:bodyPr>
          <a:lstStyle/>
          <a:p>
            <a:pPr>
              <a:spcAft>
                <a:spcPts val="400"/>
              </a:spcAft>
            </a:pPr>
            <a:r>
              <a:rPr lang="fr-FR" b="1" dirty="0">
                <a:solidFill>
                  <a:srgbClr val="00667D"/>
                </a:solidFill>
              </a:rPr>
              <a:t>+</a:t>
            </a:r>
            <a:r>
              <a:rPr lang="fr-FR" sz="1200" b="1" dirty="0">
                <a:solidFill>
                  <a:srgbClr val="00667D"/>
                </a:solidFill>
              </a:rPr>
              <a:t> </a:t>
            </a:r>
            <a:r>
              <a:rPr lang="fr-FR" sz="1400" b="1" dirty="0">
                <a:solidFill>
                  <a:srgbClr val="00667D"/>
                </a:solidFill>
              </a:rPr>
              <a:t>Infos Pratiques</a:t>
            </a:r>
          </a:p>
          <a:p>
            <a:r>
              <a:rPr lang="fr-FR" sz="1000" dirty="0"/>
              <a:t>Formation intra-établissement</a:t>
            </a:r>
          </a:p>
          <a:p>
            <a:r>
              <a:rPr lang="fr-FR" sz="1000" b="1" dirty="0">
                <a:solidFill>
                  <a:srgbClr val="00667D"/>
                </a:solidFill>
              </a:rPr>
              <a:t>Formatrice : </a:t>
            </a:r>
            <a:r>
              <a:rPr lang="fr-FR" sz="1000" dirty="0"/>
              <a:t>Cadre de Santé – Formatrice en RBPP</a:t>
            </a:r>
          </a:p>
          <a:p>
            <a:r>
              <a:rPr lang="fr-FR" sz="1000" b="1" dirty="0">
                <a:solidFill>
                  <a:srgbClr val="00667D"/>
                </a:solidFill>
              </a:rPr>
              <a:t>Public : </a:t>
            </a:r>
            <a:r>
              <a:rPr lang="fr-FR" sz="1000" dirty="0"/>
              <a:t>Tous professionnels </a:t>
            </a:r>
            <a:br>
              <a:rPr lang="fr-FR" sz="1000" dirty="0"/>
            </a:br>
            <a:r>
              <a:rPr lang="fr-FR" sz="1000" dirty="0"/>
              <a:t>du secteur sanitaire et social concerné par la démarche qualité</a:t>
            </a:r>
          </a:p>
          <a:p>
            <a:r>
              <a:rPr lang="fr-FR" sz="1000" b="1" dirty="0">
                <a:solidFill>
                  <a:srgbClr val="00667D"/>
                </a:solidFill>
              </a:rPr>
              <a:t>Aucun prérequis</a:t>
            </a:r>
          </a:p>
        </p:txBody>
      </p:sp>
    </p:spTree>
    <p:extLst>
      <p:ext uri="{BB962C8B-B14F-4D97-AF65-F5344CB8AC3E}">
        <p14:creationId xmlns:p14="http://schemas.microsoft.com/office/powerpoint/2010/main" val="188942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a:xfrm>
            <a:off x="2" y="3032994"/>
            <a:ext cx="12188823" cy="2519985"/>
          </a:xfrm>
          <a:prstGeom prst="rect">
            <a:avLst/>
          </a:prstGeom>
          <a:solidFill>
            <a:srgbClr val="0066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Image 3" descr="Consei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30" y="3763689"/>
            <a:ext cx="3416300" cy="2277533"/>
          </a:xfrm>
          <a:prstGeom prst="rect">
            <a:avLst/>
          </a:prstGeom>
          <a:ln>
            <a:solidFill>
              <a:schemeClr val="bg1"/>
            </a:solidFill>
          </a:ln>
        </p:spPr>
      </p:pic>
      <p:pic>
        <p:nvPicPr>
          <p:cNvPr id="6" name="Image 5" descr="form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2102" y="3758744"/>
            <a:ext cx="3420000" cy="2282478"/>
          </a:xfrm>
          <a:prstGeom prst="rect">
            <a:avLst/>
          </a:prstGeom>
          <a:ln>
            <a:solidFill>
              <a:srgbClr val="FFFFFF"/>
            </a:solidFill>
          </a:ln>
        </p:spPr>
      </p:pic>
      <p:pic>
        <p:nvPicPr>
          <p:cNvPr id="7" name="Image 6" descr="travail_rosace11a.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7900" y="2223544"/>
            <a:ext cx="2624667" cy="2390491"/>
          </a:xfrm>
          <a:prstGeom prst="rect">
            <a:avLst/>
          </a:prstGeom>
          <a:effectLst>
            <a:outerShdw blurRad="50800" dist="38100" dir="2700000" algn="tl" rotWithShape="0">
              <a:prstClr val="black">
                <a:alpha val="40000"/>
              </a:prstClr>
            </a:outerShdw>
          </a:effectLst>
        </p:spPr>
      </p:pic>
      <p:sp>
        <p:nvSpPr>
          <p:cNvPr id="8" name="ZoneTexte 7"/>
          <p:cNvSpPr txBox="1"/>
          <p:nvPr/>
        </p:nvSpPr>
        <p:spPr>
          <a:xfrm>
            <a:off x="4340949" y="883195"/>
            <a:ext cx="6758966" cy="1338828"/>
          </a:xfrm>
          <a:prstGeom prst="rect">
            <a:avLst/>
          </a:prstGeom>
          <a:noFill/>
        </p:spPr>
        <p:txBody>
          <a:bodyPr wrap="none" rtlCol="0">
            <a:spAutoFit/>
          </a:bodyPr>
          <a:lstStyle/>
          <a:p>
            <a:pPr>
              <a:lnSpc>
                <a:spcPct val="90000"/>
              </a:lnSpc>
            </a:pPr>
            <a:r>
              <a:rPr lang="fr-FR" sz="3600" b="1" dirty="0">
                <a:solidFill>
                  <a:srgbClr val="00667D"/>
                </a:solidFill>
              </a:rPr>
              <a:t>EVALUER POUR EVOLUER</a:t>
            </a:r>
          </a:p>
          <a:p>
            <a:pPr>
              <a:lnSpc>
                <a:spcPct val="90000"/>
              </a:lnSpc>
            </a:pPr>
            <a:r>
              <a:rPr lang="fr-FR" dirty="0">
                <a:solidFill>
                  <a:srgbClr val="00667D"/>
                </a:solidFill>
              </a:rPr>
              <a:t>LES DEMARCHES QUALITE DU SECTEUR SANITAIRE ET MEDICO-SOCIAL</a:t>
            </a:r>
            <a:endParaRPr lang="fr-FR" sz="2000" dirty="0">
              <a:solidFill>
                <a:srgbClr val="00667D"/>
              </a:solidFill>
            </a:endParaRPr>
          </a:p>
          <a:p>
            <a:pPr>
              <a:lnSpc>
                <a:spcPct val="90000"/>
              </a:lnSpc>
            </a:pPr>
            <a:endParaRPr lang="fr-FR" sz="3600" b="1" dirty="0">
              <a:solidFill>
                <a:srgbClr val="00667D"/>
              </a:solidFill>
            </a:endParaRPr>
          </a:p>
        </p:txBody>
      </p:sp>
      <p:sp>
        <p:nvSpPr>
          <p:cNvPr id="9" name="Espace réservé du pied de page 7"/>
          <p:cNvSpPr>
            <a:spLocks noGrp="1"/>
          </p:cNvSpPr>
          <p:nvPr>
            <p:ph type="ftr" sz="quarter" idx="11"/>
          </p:nvPr>
        </p:nvSpPr>
        <p:spPr>
          <a:xfrm>
            <a:off x="3168552" y="6492875"/>
            <a:ext cx="9020273" cy="365125"/>
          </a:xfrm>
        </p:spPr>
        <p:txBody>
          <a:bodyPr/>
          <a:lstStyle/>
          <a:p>
            <a:pPr algn="r"/>
            <a:r>
              <a:rPr lang="fr-FR" dirty="0">
                <a:solidFill>
                  <a:srgbClr val="00667D"/>
                </a:solidFill>
              </a:rPr>
              <a:t>Page </a:t>
            </a:r>
            <a:fld id="{87620CFA-93A9-AD49-AE8A-0468E66F4DBA}" type="slidenum">
              <a:rPr lang="fr-FR" smtClean="0">
                <a:solidFill>
                  <a:srgbClr val="00667D"/>
                </a:solidFill>
              </a:rPr>
              <a:pPr algn="r"/>
              <a:t>8</a:t>
            </a:fld>
            <a:r>
              <a:rPr lang="fr-FR" dirty="0">
                <a:solidFill>
                  <a:srgbClr val="00667D"/>
                </a:solidFill>
              </a:rPr>
              <a:t> </a:t>
            </a:r>
            <a:r>
              <a:rPr lang="fr-FR" b="1" dirty="0">
                <a:solidFill>
                  <a:srgbClr val="00667D"/>
                </a:solidFill>
              </a:rPr>
              <a:t> |  </a:t>
            </a:r>
            <a:r>
              <a:rPr lang="fr-FR" dirty="0">
                <a:solidFill>
                  <a:srgbClr val="00667D"/>
                </a:solidFill>
              </a:rPr>
              <a:t>2LFCE - 06.74.78.76.75 - contact@2lfce.fr – https www.ludoviclavie.fr</a:t>
            </a:r>
          </a:p>
        </p:txBody>
      </p:sp>
      <p:pic>
        <p:nvPicPr>
          <p:cNvPr id="3" name="Image 2" descr="logo_horizonta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432" y="5756234"/>
            <a:ext cx="2916936" cy="569976"/>
          </a:xfrm>
          <a:prstGeom prst="rect">
            <a:avLst/>
          </a:prstGeom>
        </p:spPr>
      </p:pic>
      <p:pic>
        <p:nvPicPr>
          <p:cNvPr id="10" name="Image 9" descr="Haute_Autorite_de_Sante_Logo.sv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8528" y="1978520"/>
            <a:ext cx="1981200" cy="792760"/>
          </a:xfrm>
          <a:prstGeom prst="rect">
            <a:avLst/>
          </a:prstGeom>
        </p:spPr>
      </p:pic>
    </p:spTree>
    <p:extLst>
      <p:ext uri="{BB962C8B-B14F-4D97-AF65-F5344CB8AC3E}">
        <p14:creationId xmlns:p14="http://schemas.microsoft.com/office/powerpoint/2010/main" val="1869153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0"/>
            <a:ext cx="2918426" cy="6858000"/>
          </a:xfrm>
          <a:prstGeom prst="rect">
            <a:avLst/>
          </a:prstGeom>
          <a:solidFill>
            <a:srgbClr val="0066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8" name="Espace réservé du pied de page 7"/>
          <p:cNvSpPr>
            <a:spLocks noGrp="1"/>
          </p:cNvSpPr>
          <p:nvPr>
            <p:ph type="ftr" sz="quarter" idx="11"/>
          </p:nvPr>
        </p:nvSpPr>
        <p:spPr>
          <a:xfrm>
            <a:off x="2918429" y="6492875"/>
            <a:ext cx="9020273" cy="365125"/>
          </a:xfrm>
        </p:spPr>
        <p:txBody>
          <a:bodyPr/>
          <a:lstStyle/>
          <a:p>
            <a:pPr algn="r"/>
            <a:r>
              <a:rPr lang="fr-FR" dirty="0">
                <a:solidFill>
                  <a:srgbClr val="00667D"/>
                </a:solidFill>
              </a:rPr>
              <a:t>Page </a:t>
            </a:r>
            <a:fld id="{87620CFA-93A9-AD49-AE8A-0468E66F4DBA}" type="slidenum">
              <a:rPr lang="fr-FR" smtClean="0">
                <a:solidFill>
                  <a:srgbClr val="00667D"/>
                </a:solidFill>
              </a:rPr>
              <a:pPr algn="r"/>
              <a:t>9</a:t>
            </a:fld>
            <a:r>
              <a:rPr lang="fr-FR" dirty="0">
                <a:solidFill>
                  <a:srgbClr val="00667D"/>
                </a:solidFill>
              </a:rPr>
              <a:t> </a:t>
            </a:r>
            <a:r>
              <a:rPr lang="fr-FR" b="1" dirty="0">
                <a:solidFill>
                  <a:srgbClr val="00667D"/>
                </a:solidFill>
              </a:rPr>
              <a:t> |  </a:t>
            </a:r>
            <a:r>
              <a:rPr lang="fr-FR" dirty="0">
                <a:solidFill>
                  <a:srgbClr val="00667D"/>
                </a:solidFill>
              </a:rPr>
              <a:t>2LFCE - 06.74.78.76.75 - contact@2lfce.fr – https//:www.ludoviclavie.fr</a:t>
            </a:r>
          </a:p>
        </p:txBody>
      </p:sp>
      <p:sp>
        <p:nvSpPr>
          <p:cNvPr id="9" name="ZoneTexte 8"/>
          <p:cNvSpPr txBox="1"/>
          <p:nvPr/>
        </p:nvSpPr>
        <p:spPr>
          <a:xfrm>
            <a:off x="3291036" y="158299"/>
            <a:ext cx="8647665" cy="461665"/>
          </a:xfrm>
          <a:prstGeom prst="rect">
            <a:avLst/>
          </a:prstGeom>
          <a:noFill/>
        </p:spPr>
        <p:txBody>
          <a:bodyPr wrap="square" rtlCol="0">
            <a:spAutoFit/>
          </a:bodyPr>
          <a:lstStyle/>
          <a:p>
            <a:r>
              <a:rPr lang="fr-FR" sz="2400" dirty="0"/>
              <a:t>Définition de la Politique et Structuration du Plan d’actions Qualité</a:t>
            </a:r>
          </a:p>
        </p:txBody>
      </p:sp>
      <p:cxnSp>
        <p:nvCxnSpPr>
          <p:cNvPr id="10" name="Connecteur droit 9">
            <a:extLst>
              <a:ext uri="{FF2B5EF4-FFF2-40B4-BE49-F238E27FC236}">
                <a16:creationId xmlns:a16="http://schemas.microsoft.com/office/drawing/2014/main" id="{58037737-DAC6-4157-BC2D-1DA0801992BE}"/>
              </a:ext>
            </a:extLst>
          </p:cNvPr>
          <p:cNvCxnSpPr>
            <a:cxnSpLocks/>
          </p:cNvCxnSpPr>
          <p:nvPr/>
        </p:nvCxnSpPr>
        <p:spPr>
          <a:xfrm>
            <a:off x="1459213" y="1030630"/>
            <a:ext cx="4553288" cy="0"/>
          </a:xfrm>
          <a:prstGeom prst="line">
            <a:avLst/>
          </a:prstGeom>
          <a:ln w="34925" cmpd="sng">
            <a:solidFill>
              <a:srgbClr val="4AB3BE"/>
            </a:solidFill>
            <a:headEnd w="lg" len="lg"/>
            <a:tailEnd w="lg" len="lg"/>
          </a:ln>
        </p:spPr>
        <p:style>
          <a:lnRef idx="1">
            <a:schemeClr val="accent1"/>
          </a:lnRef>
          <a:fillRef idx="0">
            <a:schemeClr val="accent1"/>
          </a:fillRef>
          <a:effectRef idx="0">
            <a:schemeClr val="accent1"/>
          </a:effectRef>
          <a:fontRef idx="minor">
            <a:schemeClr val="tx1"/>
          </a:fontRef>
        </p:style>
      </p:cxnSp>
      <p:graphicFrame>
        <p:nvGraphicFramePr>
          <p:cNvPr id="16" name="Tableau 15">
            <a:extLst>
              <a:ext uri="{FF2B5EF4-FFF2-40B4-BE49-F238E27FC236}">
                <a16:creationId xmlns:a16="http://schemas.microsoft.com/office/drawing/2014/main" id="{3C77A160-8619-45EB-AB12-64733E5E09B8}"/>
              </a:ext>
            </a:extLst>
          </p:cNvPr>
          <p:cNvGraphicFramePr>
            <a:graphicFrameLocks noGrp="1"/>
          </p:cNvGraphicFramePr>
          <p:nvPr>
            <p:extLst>
              <p:ext uri="{D42A27DB-BD31-4B8C-83A1-F6EECF244321}">
                <p14:modId xmlns:p14="http://schemas.microsoft.com/office/powerpoint/2010/main" val="784154481"/>
              </p:ext>
            </p:extLst>
          </p:nvPr>
        </p:nvGraphicFramePr>
        <p:xfrm>
          <a:off x="5479995" y="1110740"/>
          <a:ext cx="6450565" cy="5383225"/>
        </p:xfrm>
        <a:graphic>
          <a:graphicData uri="http://schemas.openxmlformats.org/drawingml/2006/table">
            <a:tbl>
              <a:tblPr firstRow="1" bandRow="1">
                <a:tableStyleId>{5940675A-B579-460E-94D1-54222C63F5DA}</a:tableStyleId>
              </a:tblPr>
              <a:tblGrid>
                <a:gridCol w="3630463">
                  <a:extLst>
                    <a:ext uri="{9D8B030D-6E8A-4147-A177-3AD203B41FA5}">
                      <a16:colId xmlns:a16="http://schemas.microsoft.com/office/drawing/2014/main" val="3845426870"/>
                    </a:ext>
                  </a:extLst>
                </a:gridCol>
                <a:gridCol w="2820102">
                  <a:extLst>
                    <a:ext uri="{9D8B030D-6E8A-4147-A177-3AD203B41FA5}">
                      <a16:colId xmlns:a16="http://schemas.microsoft.com/office/drawing/2014/main" val="2794846299"/>
                    </a:ext>
                  </a:extLst>
                </a:gridCol>
              </a:tblGrid>
              <a:tr h="1038381">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b="1"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Méthodes pédagogiques</a:t>
                      </a:r>
                      <a:r>
                        <a:rPr lang="fr-FR" sz="1200" b="1" dirty="0"/>
                        <a:t> </a:t>
                      </a:r>
                      <a:r>
                        <a:rPr lang="fr-FR" sz="1200" dirty="0"/>
                        <a:t>: Cette formation est structurée en cinq modules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solidFill>
                          <a:srgbClr val="00667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00667D"/>
                          </a:solidFill>
                        </a:rPr>
                        <a:t>DURÉE :</a:t>
                      </a:r>
                      <a:r>
                        <a:rPr lang="fr-FR" sz="1200" b="1" dirty="0"/>
                        <a:t> </a:t>
                      </a:r>
                      <a:r>
                        <a:rPr lang="fr-FR" sz="1200" b="1" dirty="0">
                          <a:solidFill>
                            <a:srgbClr val="00667D"/>
                          </a:solidFill>
                        </a:rPr>
                        <a:t>2 jours (14 heures)</a:t>
                      </a:r>
                      <a:endParaRPr lang="fr-FR" sz="1200" b="1" dirty="0">
                        <a:solidFill>
                          <a:schemeClr val="tx1"/>
                        </a:solidFill>
                      </a:endParaRPr>
                    </a:p>
                  </a:txBody>
                  <a:tcPr/>
                </a:tc>
                <a:tc hMerge="1">
                  <a:txBody>
                    <a:bodyPr/>
                    <a:lstStyle/>
                    <a:p>
                      <a:endParaRPr lang="fr-FR" dirty="0"/>
                    </a:p>
                  </a:txBody>
                  <a:tcPr/>
                </a:tc>
                <a:extLst>
                  <a:ext uri="{0D108BD9-81ED-4DB2-BD59-A6C34878D82A}">
                    <a16:rowId xmlns:a16="http://schemas.microsoft.com/office/drawing/2014/main" val="2815570567"/>
                  </a:ext>
                </a:extLst>
              </a:tr>
              <a:tr h="3714742">
                <a:tc>
                  <a:txBody>
                    <a:bodyPr/>
                    <a:lstStyle/>
                    <a:p>
                      <a:pPr marL="342900" lvl="0" indent="-342900" algn="just">
                        <a:lnSpc>
                          <a:spcPct val="107000"/>
                        </a:lnSpc>
                        <a:buFont typeface="Symbol" panose="05050102010706020507" pitchFamily="18" charset="2"/>
                        <a:buChar char=""/>
                      </a:pPr>
                      <a:r>
                        <a:rPr lang="fr-FR" sz="1100" b="1" dirty="0">
                          <a:solidFill>
                            <a:srgbClr val="00667D"/>
                          </a:solidFill>
                          <a:effectLst/>
                          <a:latin typeface="+mn-lt"/>
                          <a:ea typeface="Calibri" panose="020F0502020204030204" pitchFamily="34" charset="0"/>
                          <a:cs typeface="Times New Roman" panose="02020603050405020304" pitchFamily="18" charset="0"/>
                        </a:rPr>
                        <a:t>Module 1 : Recensement des actions d’amélioration à mettre en œuvre.</a:t>
                      </a:r>
                    </a:p>
                    <a:p>
                      <a:pPr marL="800100" lvl="1" indent="-342900" algn="just">
                        <a:lnSpc>
                          <a:spcPct val="107000"/>
                        </a:lnSpc>
                        <a:buFont typeface="Symbol" panose="05050102010706020507" pitchFamily="18" charset="2"/>
                        <a:buChar char=""/>
                      </a:pPr>
                      <a:r>
                        <a:rPr lang="fr-FR" sz="1100" b="0" dirty="0">
                          <a:solidFill>
                            <a:schemeClr val="tx1"/>
                          </a:solidFill>
                          <a:effectLst/>
                          <a:latin typeface="+mn-lt"/>
                          <a:ea typeface="Calibri" panose="020F0502020204030204" pitchFamily="34" charset="0"/>
                          <a:cs typeface="Times New Roman" panose="02020603050405020304" pitchFamily="18" charset="0"/>
                        </a:rPr>
                        <a:t>Les préconisations stratégiques et opérationnelles de la dernière évaluation externe.</a:t>
                      </a:r>
                    </a:p>
                    <a:p>
                      <a:pPr marL="800100" lvl="1" indent="-342900" algn="just">
                        <a:lnSpc>
                          <a:spcPct val="107000"/>
                        </a:lnSpc>
                        <a:buFont typeface="Symbol" panose="05050102010706020507" pitchFamily="18" charset="2"/>
                        <a:buChar char=""/>
                      </a:pPr>
                      <a:r>
                        <a:rPr lang="fr-FR" sz="1100" b="0" dirty="0">
                          <a:solidFill>
                            <a:schemeClr val="tx1"/>
                          </a:solidFill>
                          <a:effectLst/>
                          <a:latin typeface="+mn-lt"/>
                          <a:ea typeface="Calibri" panose="020F0502020204030204" pitchFamily="34" charset="0"/>
                          <a:cs typeface="Times New Roman" panose="02020603050405020304" pitchFamily="18" charset="0"/>
                        </a:rPr>
                        <a:t>Les synthèses de l’évaluation interne précédente.</a:t>
                      </a:r>
                    </a:p>
                    <a:p>
                      <a:pPr marL="800100" lvl="1" indent="-342900" algn="just">
                        <a:lnSpc>
                          <a:spcPct val="107000"/>
                        </a:lnSpc>
                        <a:buFont typeface="Symbol" panose="05050102010706020507" pitchFamily="18" charset="2"/>
                        <a:buChar char=""/>
                      </a:pPr>
                      <a:r>
                        <a:rPr lang="fr-FR" sz="1100" b="0" dirty="0">
                          <a:solidFill>
                            <a:schemeClr val="tx1"/>
                          </a:solidFill>
                          <a:effectLst/>
                          <a:latin typeface="+mn-lt"/>
                          <a:ea typeface="Calibri" panose="020F0502020204030204" pitchFamily="34" charset="0"/>
                          <a:cs typeface="Times New Roman" panose="02020603050405020304" pitchFamily="18" charset="0"/>
                        </a:rPr>
                        <a:t>Les résultats éventuels d’un ou de plusieurs audits de fonctionnement ou d’organisation</a:t>
                      </a:r>
                      <a:r>
                        <a:rPr lang="fr-FR" sz="1100" b="1" dirty="0">
                          <a:solidFill>
                            <a:srgbClr val="00667D"/>
                          </a:solidFill>
                          <a:effectLst/>
                          <a:latin typeface="+mn-lt"/>
                          <a:ea typeface="Calibri" panose="020F0502020204030204" pitchFamily="34" charset="0"/>
                          <a:cs typeface="Times New Roman" panose="02020603050405020304" pitchFamily="18" charset="0"/>
                        </a:rPr>
                        <a:t>.</a:t>
                      </a:r>
                    </a:p>
                    <a:p>
                      <a:pPr marL="342900" lvl="0" indent="-342900" algn="just">
                        <a:lnSpc>
                          <a:spcPct val="107000"/>
                        </a:lnSpc>
                        <a:buFont typeface="Symbol" panose="05050102010706020507" pitchFamily="18" charset="2"/>
                        <a:buChar char=""/>
                      </a:pPr>
                      <a:endParaRPr lang="fr-FR" sz="1100" b="1" dirty="0">
                        <a:solidFill>
                          <a:srgbClr val="00667D"/>
                        </a:solidFill>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endParaRPr lang="fr-FR" sz="1100" b="1" dirty="0">
                        <a:solidFill>
                          <a:srgbClr val="00667D"/>
                        </a:solidFill>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FR" sz="1100" b="1" dirty="0">
                          <a:solidFill>
                            <a:srgbClr val="00667D"/>
                          </a:solidFill>
                          <a:effectLst/>
                          <a:latin typeface="+mn-lt"/>
                          <a:ea typeface="Calibri" panose="020F0502020204030204" pitchFamily="34" charset="0"/>
                          <a:cs typeface="Times New Roman" panose="02020603050405020304" pitchFamily="18" charset="0"/>
                        </a:rPr>
                        <a:t>Module 2 : Recensement des évaluations à réaliser.</a:t>
                      </a:r>
                    </a:p>
                    <a:p>
                      <a:pPr marL="800100" lvl="1" indent="-342900" algn="just">
                        <a:lnSpc>
                          <a:spcPct val="107000"/>
                        </a:lnSpc>
                        <a:buFont typeface="Symbol" panose="05050102010706020507" pitchFamily="18" charset="2"/>
                        <a:buChar char=""/>
                      </a:pPr>
                      <a:r>
                        <a:rPr lang="fr-FR" sz="1100" b="0" dirty="0">
                          <a:solidFill>
                            <a:schemeClr val="tx1"/>
                          </a:solidFill>
                          <a:effectLst/>
                          <a:latin typeface="+mn-lt"/>
                          <a:ea typeface="Calibri" panose="020F0502020204030204" pitchFamily="34" charset="0"/>
                          <a:cs typeface="Times New Roman" panose="02020603050405020304" pitchFamily="18" charset="0"/>
                        </a:rPr>
                        <a:t>Regroupement des actions par grandes catégories.</a:t>
                      </a:r>
                    </a:p>
                    <a:p>
                      <a:pPr marL="800100" lvl="1" indent="-342900" algn="just">
                        <a:lnSpc>
                          <a:spcPct val="107000"/>
                        </a:lnSpc>
                        <a:buFont typeface="Symbol" panose="05050102010706020507" pitchFamily="18" charset="2"/>
                        <a:buChar char=""/>
                      </a:pPr>
                      <a:r>
                        <a:rPr lang="fr-FR" sz="1100" b="0" dirty="0">
                          <a:solidFill>
                            <a:schemeClr val="tx1"/>
                          </a:solidFill>
                          <a:effectLst/>
                          <a:latin typeface="+mn-lt"/>
                          <a:ea typeface="Calibri" panose="020F0502020204030204" pitchFamily="34" charset="0"/>
                          <a:cs typeface="Times New Roman" panose="02020603050405020304" pitchFamily="18" charset="0"/>
                        </a:rPr>
                        <a:t>Identification des liens (début/fin, fin/début) des actions entre elles.</a:t>
                      </a:r>
                    </a:p>
                    <a:p>
                      <a:pPr marL="342900" lvl="0" indent="-342900" algn="just">
                        <a:lnSpc>
                          <a:spcPct val="107000"/>
                        </a:lnSpc>
                        <a:buFont typeface="Symbol" panose="05050102010706020507" pitchFamily="18" charset="2"/>
                        <a:buChar char=""/>
                      </a:pPr>
                      <a:endParaRPr lang="fr-FR" sz="1100" b="1" dirty="0">
                        <a:solidFill>
                          <a:srgbClr val="00667D"/>
                        </a:solidFill>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FR" sz="1100" b="1" dirty="0">
                          <a:solidFill>
                            <a:srgbClr val="00667D"/>
                          </a:solidFill>
                          <a:effectLst/>
                          <a:latin typeface="+mn-lt"/>
                          <a:ea typeface="Calibri" panose="020F0502020204030204" pitchFamily="34" charset="0"/>
                          <a:cs typeface="Times New Roman" panose="02020603050405020304" pitchFamily="18" charset="0"/>
                        </a:rPr>
                        <a:t>Module 3 : Identifications des priorités managériales et des capacités de l’établissement à mettre en œuvre les priorités</a:t>
                      </a:r>
                    </a:p>
                  </a:txBody>
                  <a:tcPr/>
                </a:tc>
                <a:tc>
                  <a:txBody>
                    <a:bodyPr/>
                    <a:lstStyle/>
                    <a:p>
                      <a:pPr marL="342900" lvl="0" indent="-342900" algn="just">
                        <a:lnSpc>
                          <a:spcPct val="107000"/>
                        </a:lnSpc>
                        <a:buFont typeface="Symbol" panose="05050102010706020507" pitchFamily="18" charset="2"/>
                        <a:buChar char=""/>
                      </a:pPr>
                      <a:endParaRPr lang="fr-FR" sz="1100" b="1" dirty="0">
                        <a:solidFill>
                          <a:srgbClr val="00667D"/>
                        </a:solidFill>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endParaRPr lang="fr-FR" sz="1100" b="1" dirty="0">
                        <a:solidFill>
                          <a:srgbClr val="00667D"/>
                        </a:solidFill>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endParaRPr lang="fr-FR" sz="1100" b="1" dirty="0">
                        <a:solidFill>
                          <a:srgbClr val="00667D"/>
                        </a:solidFill>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FR" sz="1100" b="1" dirty="0">
                          <a:solidFill>
                            <a:srgbClr val="00667D"/>
                          </a:solidFill>
                          <a:effectLst/>
                          <a:latin typeface="+mn-lt"/>
                          <a:ea typeface="Calibri" panose="020F0502020204030204" pitchFamily="34" charset="0"/>
                          <a:cs typeface="Times New Roman" panose="02020603050405020304" pitchFamily="18" charset="0"/>
                        </a:rPr>
                        <a:t>Module 4 : Rédiger une politique porteuse de sens indiquant le point de vue des dirigeants sur les enjeux à relever pour l’année à venir.</a:t>
                      </a:r>
                    </a:p>
                    <a:p>
                      <a:pPr marL="342900" lvl="0" indent="-342900" algn="just">
                        <a:lnSpc>
                          <a:spcPct val="107000"/>
                        </a:lnSpc>
                        <a:buFont typeface="Symbol" panose="05050102010706020507" pitchFamily="18" charset="2"/>
                        <a:buChar char=""/>
                      </a:pPr>
                      <a:r>
                        <a:rPr lang="fr-FR" sz="1100" b="0" dirty="0">
                          <a:solidFill>
                            <a:schemeClr val="tx1"/>
                          </a:solidFill>
                          <a:effectLst/>
                          <a:latin typeface="+mn-lt"/>
                          <a:ea typeface="Calibri" panose="020F0502020204030204" pitchFamily="34" charset="0"/>
                          <a:cs typeface="Times New Roman" panose="02020603050405020304" pitchFamily="18" charset="0"/>
                        </a:rPr>
                        <a:t>Politique, supports et plan de communication de la politique et du plan d’actions</a:t>
                      </a:r>
                      <a:endParaRPr lang="fr-FR" sz="1100" b="1" dirty="0">
                        <a:solidFill>
                          <a:srgbClr val="00667D"/>
                        </a:solidFill>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endParaRPr lang="fr-FR" sz="1100" b="1" dirty="0">
                        <a:solidFill>
                          <a:srgbClr val="00667D"/>
                        </a:solidFill>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endParaRPr lang="fr-FR" sz="1100" b="1" dirty="0">
                        <a:solidFill>
                          <a:srgbClr val="00667D"/>
                        </a:solidFill>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FR" sz="1100" b="1" dirty="0">
                          <a:solidFill>
                            <a:srgbClr val="00667D"/>
                          </a:solidFill>
                          <a:effectLst/>
                          <a:latin typeface="+mn-lt"/>
                          <a:ea typeface="Calibri" panose="020F0502020204030204" pitchFamily="34" charset="0"/>
                          <a:cs typeface="Times New Roman" panose="02020603050405020304" pitchFamily="18" charset="0"/>
                        </a:rPr>
                        <a:t>Module 5 : Elaborer un diagramme de Gantt sur le modèle du QQOQCP</a:t>
                      </a:r>
                    </a:p>
                    <a:p>
                      <a:pPr marL="342900" lvl="0" indent="-342900" algn="just">
                        <a:lnSpc>
                          <a:spcPct val="107000"/>
                        </a:lnSpc>
                        <a:buFont typeface="Symbol" panose="05050102010706020507" pitchFamily="18" charset="2"/>
                        <a:buChar char=""/>
                      </a:pPr>
                      <a:r>
                        <a:rPr lang="fr-FR" sz="1100" b="0" dirty="0">
                          <a:solidFill>
                            <a:schemeClr val="tx1"/>
                          </a:solidFill>
                          <a:effectLst/>
                          <a:latin typeface="+mn-lt"/>
                          <a:ea typeface="Calibri" panose="020F0502020204030204" pitchFamily="34" charset="0"/>
                          <a:cs typeface="Times New Roman" panose="02020603050405020304" pitchFamily="18" charset="0"/>
                        </a:rPr>
                        <a:t>Les actions, leur planification, l’indentification du responsable et des groupes de travail.</a:t>
                      </a:r>
                    </a:p>
                    <a:p>
                      <a:pPr marL="342900" lvl="0" indent="-342900" algn="just">
                        <a:lnSpc>
                          <a:spcPct val="107000"/>
                        </a:lnSpc>
                        <a:buFont typeface="Symbol" panose="05050102010706020507" pitchFamily="18" charset="2"/>
                        <a:buChar char=""/>
                      </a:pPr>
                      <a:r>
                        <a:rPr lang="fr-FR" sz="1100" b="0" dirty="0">
                          <a:solidFill>
                            <a:schemeClr val="tx1"/>
                          </a:solidFill>
                          <a:effectLst/>
                          <a:latin typeface="+mn-lt"/>
                          <a:ea typeface="Calibri" panose="020F0502020204030204" pitchFamily="34" charset="0"/>
                          <a:cs typeface="Times New Roman" panose="02020603050405020304" pitchFamily="18" charset="0"/>
                        </a:rPr>
                        <a:t>Ne pas oublier le programme d’évaluation.</a:t>
                      </a:r>
                      <a:endParaRPr lang="fr-FR" sz="1100" dirty="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817607560"/>
                  </a:ext>
                </a:extLst>
              </a:tr>
              <a:tr h="630102">
                <a:tc gridSpan="2">
                  <a:txBody>
                    <a:bodyPr/>
                    <a:lstStyle/>
                    <a:p>
                      <a:pPr algn="just"/>
                      <a:r>
                        <a:rPr lang="fr-FR" sz="1400" b="1" dirty="0">
                          <a:solidFill>
                            <a:srgbClr val="00667D"/>
                          </a:solidFill>
                        </a:rPr>
                        <a:t>Evaluation : </a:t>
                      </a:r>
                      <a:r>
                        <a:rPr lang="fr-FR" sz="1200" b="0" dirty="0"/>
                        <a:t>Un QCM amont et aval de la formation permettra de mesurer formellement les acquis. Un questionnaire d’évaluation à chaud sera rempli par les participants à la fin du module 2.</a:t>
                      </a:r>
                      <a:r>
                        <a:rPr lang="fr-FR" sz="1200" b="0" baseline="0" dirty="0"/>
                        <a:t> </a:t>
                      </a:r>
                      <a:endParaRPr lang="fr-FR" sz="1200" b="0" dirty="0"/>
                    </a:p>
                  </a:txBody>
                  <a:tcPr/>
                </a:tc>
                <a:tc hMerge="1">
                  <a:txBody>
                    <a:bodyPr/>
                    <a:lstStyle/>
                    <a:p>
                      <a:endParaRPr lang="fr-FR" sz="1200" b="0" dirty="0"/>
                    </a:p>
                  </a:txBody>
                  <a:tcPr/>
                </a:tc>
                <a:extLst>
                  <a:ext uri="{0D108BD9-81ED-4DB2-BD59-A6C34878D82A}">
                    <a16:rowId xmlns:a16="http://schemas.microsoft.com/office/drawing/2014/main" val="3237368629"/>
                  </a:ext>
                </a:extLst>
              </a:tr>
            </a:tbl>
          </a:graphicData>
        </a:graphic>
      </p:graphicFrame>
      <p:sp>
        <p:nvSpPr>
          <p:cNvPr id="19" name="Rectangle à coins arrondis 18"/>
          <p:cNvSpPr/>
          <p:nvPr/>
        </p:nvSpPr>
        <p:spPr>
          <a:xfrm>
            <a:off x="9886712" y="957020"/>
            <a:ext cx="1800000" cy="360000"/>
          </a:xfrm>
          <a:prstGeom prst="roundRect">
            <a:avLst/>
          </a:prstGeom>
          <a:solidFill>
            <a:srgbClr val="00667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CONTENUS</a:t>
            </a:r>
          </a:p>
        </p:txBody>
      </p:sp>
      <p:sp>
        <p:nvSpPr>
          <p:cNvPr id="20" name="Espace réservé du contenu 2">
            <a:extLst>
              <a:ext uri="{FF2B5EF4-FFF2-40B4-BE49-F238E27FC236}">
                <a16:creationId xmlns:a16="http://schemas.microsoft.com/office/drawing/2014/main" id="{1711C594-130A-49C5-B494-8E42718574C2}"/>
              </a:ext>
            </a:extLst>
          </p:cNvPr>
          <p:cNvSpPr txBox="1">
            <a:spLocks/>
          </p:cNvSpPr>
          <p:nvPr/>
        </p:nvSpPr>
        <p:spPr>
          <a:xfrm>
            <a:off x="271998" y="1236362"/>
            <a:ext cx="2433102" cy="5398232"/>
          </a:xfrm>
          <a:prstGeom prst="rect">
            <a:avLst/>
          </a:prstGeom>
          <a:ln>
            <a:noFill/>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800"/>
              </a:spcAft>
              <a:buNone/>
            </a:pPr>
            <a:endParaRPr lang="fr-FR" sz="1800" dirty="0">
              <a:solidFill>
                <a:schemeClr val="bg1"/>
              </a:solidFill>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1800" dirty="0">
                <a:solidFill>
                  <a:schemeClr val="bg1"/>
                </a:solidFill>
                <a:effectLst/>
                <a:ea typeface="Calibri" panose="020F0502020204030204" pitchFamily="34" charset="0"/>
                <a:cs typeface="Times New Roman" panose="02020603050405020304" pitchFamily="18" charset="0"/>
              </a:rPr>
              <a:t>Cette formation s’adresse aux équipes qui souhaitent structurer une démarche qualité sur le modèle de la « Roue de Deming (PDCA) ». La question est de donner du sens à l’action collective et de proposer un cadre méthodologique structurant, permettant de suivre l’avancement des groupes de travail durant l’année à venir</a:t>
            </a:r>
          </a:p>
          <a:p>
            <a:pPr marL="0" indent="0" algn="just">
              <a:lnSpc>
                <a:spcPct val="107000"/>
              </a:lnSpc>
              <a:spcAft>
                <a:spcPts val="800"/>
              </a:spcAft>
              <a:buNone/>
            </a:pPr>
            <a:r>
              <a:rPr lang="fr-FR" sz="1800" dirty="0">
                <a:solidFill>
                  <a:schemeClr val="bg1"/>
                </a:solidFill>
                <a:ea typeface="Calibri" panose="020F0502020204030204" pitchFamily="34" charset="0"/>
                <a:cs typeface="Times New Roman" panose="02020603050405020304" pitchFamily="18" charset="0"/>
              </a:rPr>
              <a:t>Prérequis : Participer au fonctionnement d’une structure de type « Comité de Pilotage » et être en mesure d’activer le déploiement  des groupes de travail et la mise en œuvre des plans d’actions</a:t>
            </a:r>
            <a:r>
              <a:rPr lang="fr-FR" sz="1800" dirty="0">
                <a:solidFill>
                  <a:schemeClr val="bg1"/>
                </a:solidFill>
                <a:effectLst/>
                <a:ea typeface="Calibri" panose="020F0502020204030204" pitchFamily="34" charset="0"/>
                <a:cs typeface="Times New Roman" panose="02020603050405020304" pitchFamily="18" charset="0"/>
              </a:rPr>
              <a:t>.</a:t>
            </a:r>
          </a:p>
        </p:txBody>
      </p:sp>
      <p:pic>
        <p:nvPicPr>
          <p:cNvPr id="23" name="Imag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216344"/>
            <a:ext cx="1800000" cy="678571"/>
          </a:xfrm>
          <a:prstGeom prst="rect">
            <a:avLst/>
          </a:prstGeom>
        </p:spPr>
      </p:pic>
      <p:sp>
        <p:nvSpPr>
          <p:cNvPr id="2" name="ZoneTexte 1"/>
          <p:cNvSpPr txBox="1"/>
          <p:nvPr/>
        </p:nvSpPr>
        <p:spPr>
          <a:xfrm>
            <a:off x="6794500" y="101600"/>
            <a:ext cx="184666" cy="369332"/>
          </a:xfrm>
          <a:prstGeom prst="rect">
            <a:avLst/>
          </a:prstGeom>
          <a:noFill/>
        </p:spPr>
        <p:txBody>
          <a:bodyPr wrap="none" rtlCol="0">
            <a:spAutoFit/>
          </a:bodyPr>
          <a:lstStyle/>
          <a:p>
            <a:endParaRPr lang="fr-FR" dirty="0"/>
          </a:p>
        </p:txBody>
      </p:sp>
      <p:sp>
        <p:nvSpPr>
          <p:cNvPr id="13" name="Espace réservé du contenu 2">
            <a:extLst>
              <a:ext uri="{FF2B5EF4-FFF2-40B4-BE49-F238E27FC236}">
                <a16:creationId xmlns:a16="http://schemas.microsoft.com/office/drawing/2014/main" id="{D522E506-6D04-45AD-8913-AB735F4E0EEF}"/>
              </a:ext>
            </a:extLst>
          </p:cNvPr>
          <p:cNvSpPr txBox="1">
            <a:spLocks/>
          </p:cNvSpPr>
          <p:nvPr/>
        </p:nvSpPr>
        <p:spPr>
          <a:xfrm>
            <a:off x="2977097" y="1221755"/>
            <a:ext cx="2452859" cy="4195544"/>
          </a:xfrm>
          <a:prstGeom prst="rect">
            <a:avLst/>
          </a:prstGeom>
          <a:ln>
            <a:noFill/>
          </a:ln>
        </p:spPr>
        <p:txBody>
          <a:bodyPr vert="horz" lIns="91440" tIns="45720" rIns="91440" bIns="45720" rtlCol="0">
            <a:normAutofit fontScale="3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r-FR" sz="4300" b="1" dirty="0">
                <a:solidFill>
                  <a:srgbClr val="00667D"/>
                </a:solidFill>
              </a:rPr>
              <a:t>|  Objectifs</a:t>
            </a:r>
          </a:p>
          <a:p>
            <a:pPr algn="l"/>
            <a:endParaRPr lang="fr-FR" sz="2500" b="1" dirty="0">
              <a:solidFill>
                <a:srgbClr val="00667D"/>
              </a:solidFill>
            </a:endParaRPr>
          </a:p>
          <a:p>
            <a:pPr lvl="0" algn="just">
              <a:lnSpc>
                <a:spcPct val="107000"/>
              </a:lnSpc>
            </a:pPr>
            <a:r>
              <a:rPr lang="fr-FR" sz="3600" dirty="0">
                <a:solidFill>
                  <a:srgbClr val="00667D"/>
                </a:solidFill>
                <a:latin typeface="Sitka Display" panose="02000505000000020004" pitchFamily="2" charset="0"/>
                <a:ea typeface="Calibri" panose="020F0502020204030204" pitchFamily="34" charset="0"/>
                <a:cs typeface="Times New Roman" panose="02020603050405020304" pitchFamily="18" charset="0"/>
              </a:rPr>
              <a:t>Prendre en compte</a:t>
            </a:r>
            <a:endParaRPr lang="fr-FR" sz="3600" dirty="0">
              <a:solidFill>
                <a:srgbClr val="00667D"/>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fr-FR" sz="3600" dirty="0">
                <a:solidFill>
                  <a:srgbClr val="00667D"/>
                </a:solidFill>
                <a:effectLst/>
                <a:latin typeface="Sitka Display" panose="02000505000000020004" pitchFamily="2" charset="0"/>
                <a:ea typeface="Calibri" panose="020F0502020204030204" pitchFamily="34" charset="0"/>
                <a:cs typeface="Times New Roman" panose="02020603050405020304" pitchFamily="18" charset="0"/>
              </a:rPr>
              <a:t>Les observations, remarques et préconisations établies dans le cadre des évaluations internes, externes ou audits les plus récents.</a:t>
            </a:r>
          </a:p>
          <a:p>
            <a:pPr marL="342900" lvl="0" indent="-342900" algn="just">
              <a:lnSpc>
                <a:spcPct val="107000"/>
              </a:lnSpc>
              <a:buFont typeface="+mj-lt"/>
              <a:buAutoNum type="arabicPeriod"/>
            </a:pPr>
            <a:r>
              <a:rPr lang="fr-FR" sz="3600" dirty="0">
                <a:solidFill>
                  <a:srgbClr val="00667D"/>
                </a:solidFill>
                <a:latin typeface="Sitka Display" panose="02000505000000020004" pitchFamily="2" charset="0"/>
                <a:ea typeface="Calibri" panose="020F0502020204030204" pitchFamily="34" charset="0"/>
                <a:cs typeface="Times New Roman" panose="02020603050405020304" pitchFamily="18" charset="0"/>
              </a:rPr>
              <a:t>Les capacités de l’établissement à mettre en œuvre des actions d’amélioration.</a:t>
            </a:r>
          </a:p>
          <a:p>
            <a:pPr marL="342900" lvl="0" indent="-342900" algn="just">
              <a:lnSpc>
                <a:spcPct val="107000"/>
              </a:lnSpc>
              <a:buFont typeface="+mj-lt"/>
              <a:buAutoNum type="arabicPeriod"/>
            </a:pPr>
            <a:r>
              <a:rPr lang="fr-FR" sz="3600" dirty="0">
                <a:solidFill>
                  <a:srgbClr val="00667D"/>
                </a:solidFill>
                <a:effectLst/>
                <a:latin typeface="Sitka Display" panose="02000505000000020004" pitchFamily="2" charset="0"/>
                <a:ea typeface="Calibri" panose="020F0502020204030204" pitchFamily="34" charset="0"/>
                <a:cs typeface="Times New Roman" panose="02020603050405020304" pitchFamily="18" charset="0"/>
              </a:rPr>
              <a:t>Les priorités </a:t>
            </a:r>
            <a:r>
              <a:rPr lang="fr-FR" sz="3600" dirty="0">
                <a:solidFill>
                  <a:srgbClr val="00667D"/>
                </a:solidFill>
                <a:latin typeface="Sitka Display" panose="02000505000000020004" pitchFamily="2" charset="0"/>
                <a:ea typeface="Calibri" panose="020F0502020204030204" pitchFamily="34" charset="0"/>
                <a:cs typeface="Times New Roman" panose="02020603050405020304" pitchFamily="18" charset="0"/>
              </a:rPr>
              <a:t>pour l’établissement.</a:t>
            </a:r>
          </a:p>
          <a:p>
            <a:pPr lvl="0" algn="just">
              <a:lnSpc>
                <a:spcPct val="107000"/>
              </a:lnSpc>
            </a:pPr>
            <a:r>
              <a:rPr lang="fr-FR" sz="3600" dirty="0">
                <a:solidFill>
                  <a:srgbClr val="00667D"/>
                </a:solidFill>
                <a:effectLst/>
                <a:latin typeface="Sitka Display" panose="02000505000000020004" pitchFamily="2" charset="0"/>
                <a:ea typeface="Calibri" panose="020F0502020204030204" pitchFamily="34" charset="0"/>
                <a:cs typeface="Times New Roman" panose="02020603050405020304" pitchFamily="18" charset="0"/>
              </a:rPr>
              <a:t>Afin de :</a:t>
            </a:r>
          </a:p>
          <a:p>
            <a:pPr marL="571500" lvl="0" indent="-571500" algn="just">
              <a:lnSpc>
                <a:spcPct val="107000"/>
              </a:lnSpc>
              <a:buFontTx/>
              <a:buChar char="-"/>
            </a:pPr>
            <a:r>
              <a:rPr lang="fr-FR" sz="3600" dirty="0">
                <a:solidFill>
                  <a:srgbClr val="00667D"/>
                </a:solidFill>
                <a:latin typeface="Sitka Display" panose="02000505000000020004" pitchFamily="2" charset="0"/>
                <a:ea typeface="Calibri" panose="020F0502020204030204" pitchFamily="34" charset="0"/>
                <a:cs typeface="Times New Roman" panose="02020603050405020304" pitchFamily="18" charset="0"/>
              </a:rPr>
              <a:t>Rédiger et diffuser la politique qualité et gestion des risques de l’année à venir.</a:t>
            </a:r>
          </a:p>
          <a:p>
            <a:pPr marL="571500" lvl="0" indent="-571500" algn="just">
              <a:lnSpc>
                <a:spcPct val="107000"/>
              </a:lnSpc>
              <a:buFontTx/>
              <a:buChar char="-"/>
            </a:pPr>
            <a:r>
              <a:rPr lang="fr-FR" sz="3600" dirty="0">
                <a:solidFill>
                  <a:srgbClr val="00667D"/>
                </a:solidFill>
                <a:latin typeface="Sitka Display" panose="02000505000000020004" pitchFamily="2" charset="0"/>
                <a:ea typeface="Calibri" panose="020F0502020204030204" pitchFamily="34" charset="0"/>
                <a:cs typeface="Times New Roman" panose="02020603050405020304" pitchFamily="18" charset="0"/>
              </a:rPr>
              <a:t>Y inclure un programme d’évaluation</a:t>
            </a:r>
          </a:p>
          <a:p>
            <a:pPr marL="571500" lvl="0" indent="-571500" algn="just">
              <a:lnSpc>
                <a:spcPct val="107000"/>
              </a:lnSpc>
              <a:buFontTx/>
              <a:buChar char="-"/>
            </a:pPr>
            <a:r>
              <a:rPr lang="fr-FR" sz="3600" dirty="0">
                <a:solidFill>
                  <a:srgbClr val="00667D"/>
                </a:solidFill>
                <a:latin typeface="Sitka Display" panose="02000505000000020004" pitchFamily="2" charset="0"/>
                <a:ea typeface="Calibri" panose="020F0502020204030204" pitchFamily="34" charset="0"/>
                <a:cs typeface="Times New Roman" panose="02020603050405020304" pitchFamily="18" charset="0"/>
              </a:rPr>
              <a:t>Structurer les plans d’actions et l’échéancier.</a:t>
            </a:r>
          </a:p>
          <a:p>
            <a:pPr marL="742950" lvl="0" indent="-742950" algn="just">
              <a:lnSpc>
                <a:spcPct val="107000"/>
              </a:lnSpc>
              <a:buFont typeface="+mj-lt"/>
              <a:buAutoNum type="arabicPeriod"/>
            </a:pPr>
            <a:endParaRPr lang="fr-FR" sz="3600" dirty="0">
              <a:solidFill>
                <a:srgbClr val="00667D"/>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ZoneTexte 13">
            <a:extLst>
              <a:ext uri="{FF2B5EF4-FFF2-40B4-BE49-F238E27FC236}">
                <a16:creationId xmlns:a16="http://schemas.microsoft.com/office/drawing/2014/main" id="{5894B453-1E20-440A-B100-A46F42849B5E}"/>
              </a:ext>
            </a:extLst>
          </p:cNvPr>
          <p:cNvSpPr txBox="1"/>
          <p:nvPr/>
        </p:nvSpPr>
        <p:spPr>
          <a:xfrm>
            <a:off x="3143110" y="5417299"/>
            <a:ext cx="2112202" cy="1143903"/>
          </a:xfrm>
          <a:prstGeom prst="rect">
            <a:avLst/>
          </a:prstGeom>
          <a:noFill/>
          <a:ln>
            <a:solidFill>
              <a:srgbClr val="00667D"/>
            </a:solidFill>
          </a:ln>
        </p:spPr>
        <p:txBody>
          <a:bodyPr wrap="square" rtlCol="0" anchor="t">
            <a:spAutoFit/>
          </a:bodyPr>
          <a:lstStyle/>
          <a:p>
            <a:pPr>
              <a:spcAft>
                <a:spcPts val="400"/>
              </a:spcAft>
            </a:pPr>
            <a:r>
              <a:rPr lang="fr-FR" sz="2000" b="1" dirty="0">
                <a:solidFill>
                  <a:srgbClr val="00667D"/>
                </a:solidFill>
              </a:rPr>
              <a:t>+</a:t>
            </a:r>
            <a:r>
              <a:rPr lang="fr-FR" sz="1400" b="1" dirty="0">
                <a:solidFill>
                  <a:srgbClr val="00667D"/>
                </a:solidFill>
              </a:rPr>
              <a:t> </a:t>
            </a:r>
            <a:r>
              <a:rPr lang="fr-FR" sz="1600" b="1" dirty="0">
                <a:solidFill>
                  <a:srgbClr val="00667D"/>
                </a:solidFill>
              </a:rPr>
              <a:t>Infos Pratiques</a:t>
            </a:r>
          </a:p>
          <a:p>
            <a:r>
              <a:rPr lang="fr-FR" sz="900" dirty="0"/>
              <a:t>Formation réalisée en présentiel ou en FOAD.</a:t>
            </a:r>
          </a:p>
          <a:p>
            <a:r>
              <a:rPr lang="fr-FR" sz="900" b="1" dirty="0">
                <a:solidFill>
                  <a:srgbClr val="00667D"/>
                </a:solidFill>
              </a:rPr>
              <a:t>Prix net </a:t>
            </a:r>
            <a:r>
              <a:rPr lang="fr-FR" sz="900" dirty="0"/>
              <a:t> : à négocier</a:t>
            </a:r>
          </a:p>
          <a:p>
            <a:r>
              <a:rPr lang="fr-FR" sz="900" b="1" dirty="0">
                <a:solidFill>
                  <a:srgbClr val="00667D"/>
                </a:solidFill>
              </a:rPr>
              <a:t>Prérequis </a:t>
            </a:r>
            <a:r>
              <a:rPr lang="fr-FR" sz="900" dirty="0"/>
              <a:t>: Être membre du comité de pilotage qualité (ou équivalent)</a:t>
            </a:r>
          </a:p>
        </p:txBody>
      </p:sp>
    </p:spTree>
    <p:extLst>
      <p:ext uri="{BB962C8B-B14F-4D97-AF65-F5344CB8AC3E}">
        <p14:creationId xmlns:p14="http://schemas.microsoft.com/office/powerpoint/2010/main" val="3986279743"/>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6737</Words>
  <Application>Microsoft Office PowerPoint</Application>
  <PresentationFormat>Personnalisé</PresentationFormat>
  <Paragraphs>583</Paragraphs>
  <Slides>20</Slides>
  <Notes>5</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20</vt:i4>
      </vt:variant>
    </vt:vector>
  </HeadingPairs>
  <TitlesOfParts>
    <vt:vector size="26" baseType="lpstr">
      <vt:lpstr>Arial</vt:lpstr>
      <vt:lpstr>Calibri</vt:lpstr>
      <vt:lpstr>Sitka Display</vt:lpstr>
      <vt:lpstr>Symbol</vt:lpstr>
      <vt:lpstr>Typo Round Regular Demo</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Ludovic Lavie</cp:lastModifiedBy>
  <cp:revision>68</cp:revision>
  <dcterms:created xsi:type="dcterms:W3CDTF">2021-04-07T09:01:15Z</dcterms:created>
  <dcterms:modified xsi:type="dcterms:W3CDTF">2026-01-07T10:11:18Z</dcterms:modified>
</cp:coreProperties>
</file>